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Lst>
  <p:sldIdLst>
    <p:sldId id="256" r:id="rId3"/>
    <p:sldId id="261" r:id="rId4"/>
    <p:sldId id="339" r:id="rId5"/>
    <p:sldId id="314" r:id="rId6"/>
    <p:sldId id="293" r:id="rId7"/>
    <p:sldId id="315" r:id="rId8"/>
    <p:sldId id="311" r:id="rId9"/>
    <p:sldId id="312" r:id="rId10"/>
    <p:sldId id="328" r:id="rId11"/>
    <p:sldId id="316" r:id="rId12"/>
    <p:sldId id="317" r:id="rId13"/>
    <p:sldId id="319" r:id="rId14"/>
    <p:sldId id="318" r:id="rId15"/>
    <p:sldId id="343" r:id="rId16"/>
    <p:sldId id="322" r:id="rId17"/>
    <p:sldId id="321" r:id="rId18"/>
    <p:sldId id="344" r:id="rId19"/>
    <p:sldId id="345" r:id="rId20"/>
    <p:sldId id="294" r:id="rId21"/>
    <p:sldId id="295" r:id="rId22"/>
    <p:sldId id="300" r:id="rId23"/>
    <p:sldId id="329" r:id="rId24"/>
    <p:sldId id="341" r:id="rId25"/>
    <p:sldId id="342" r:id="rId26"/>
    <p:sldId id="332" r:id="rId27"/>
    <p:sldId id="333" r:id="rId28"/>
    <p:sldId id="334" r:id="rId29"/>
    <p:sldId id="335" r:id="rId30"/>
    <p:sldId id="336"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p:cViewPr varScale="1">
        <p:scale>
          <a:sx n="74" d="100"/>
          <a:sy n="74" d="100"/>
        </p:scale>
        <p:origin x="13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FA070-DC5F-D642-9D32-55C74DBE9193}" type="doc">
      <dgm:prSet loTypeId="urn:microsoft.com/office/officeart/2005/8/layout/cycle8" loCatId="" qsTypeId="urn:microsoft.com/office/officeart/2005/8/quickstyle/3D3" qsCatId="3D" csTypeId="urn:microsoft.com/office/officeart/2005/8/colors/colorful3" csCatId="colorful" phldr="1"/>
      <dgm:spPr/>
    </dgm:pt>
    <dgm:pt modelId="{A3043B41-F417-9A47-9E20-E2A7BFA9D702}">
      <dgm:prSet phldrT="[Text]"/>
      <dgm:spPr/>
      <dgm:t>
        <a:bodyPr/>
        <a:lstStyle/>
        <a:p>
          <a:r>
            <a:rPr lang="en-US" dirty="0" smtClean="0"/>
            <a:t>Fall</a:t>
          </a:r>
          <a:endParaRPr lang="en-US" dirty="0"/>
        </a:p>
      </dgm:t>
    </dgm:pt>
    <dgm:pt modelId="{F5D1ECDC-A90D-3B4E-8C13-141FF1997556}" type="parTrans" cxnId="{7DE12622-F110-184A-8BDB-C23AEB3999FD}">
      <dgm:prSet/>
      <dgm:spPr/>
      <dgm:t>
        <a:bodyPr/>
        <a:lstStyle/>
        <a:p>
          <a:endParaRPr lang="en-US"/>
        </a:p>
      </dgm:t>
    </dgm:pt>
    <dgm:pt modelId="{B8E7E9EA-02C2-AE45-9BA3-D7116A955B91}" type="sibTrans" cxnId="{7DE12622-F110-184A-8BDB-C23AEB3999FD}">
      <dgm:prSet/>
      <dgm:spPr/>
      <dgm:t>
        <a:bodyPr/>
        <a:lstStyle/>
        <a:p>
          <a:endParaRPr lang="en-US"/>
        </a:p>
      </dgm:t>
    </dgm:pt>
    <dgm:pt modelId="{54819F04-8F48-D647-B6B0-192EC1483933}">
      <dgm:prSet phldrT="[Text]"/>
      <dgm:spPr/>
      <dgm:t>
        <a:bodyPr/>
        <a:lstStyle/>
        <a:p>
          <a:r>
            <a:rPr lang="en-US" dirty="0" smtClean="0"/>
            <a:t>Winter-Spring</a:t>
          </a:r>
          <a:endParaRPr lang="en-US" dirty="0"/>
        </a:p>
      </dgm:t>
    </dgm:pt>
    <dgm:pt modelId="{65A03160-F03B-9745-8020-D61256CEC32E}" type="parTrans" cxnId="{58C6ACE7-896F-B54F-843E-D4C1C0B2364E}">
      <dgm:prSet/>
      <dgm:spPr/>
      <dgm:t>
        <a:bodyPr/>
        <a:lstStyle/>
        <a:p>
          <a:endParaRPr lang="en-US"/>
        </a:p>
      </dgm:t>
    </dgm:pt>
    <dgm:pt modelId="{78E46D49-ABF3-DD4C-8632-6E9D31334A26}" type="sibTrans" cxnId="{58C6ACE7-896F-B54F-843E-D4C1C0B2364E}">
      <dgm:prSet/>
      <dgm:spPr/>
      <dgm:t>
        <a:bodyPr/>
        <a:lstStyle/>
        <a:p>
          <a:endParaRPr lang="en-US"/>
        </a:p>
      </dgm:t>
    </dgm:pt>
    <dgm:pt modelId="{20F7B7D0-318F-ED41-AACD-C5B781855C08}">
      <dgm:prSet phldrT="[Text]"/>
      <dgm:spPr/>
      <dgm:t>
        <a:bodyPr/>
        <a:lstStyle/>
        <a:p>
          <a:r>
            <a:rPr lang="en-US" dirty="0" smtClean="0"/>
            <a:t>Summer</a:t>
          </a:r>
          <a:endParaRPr lang="en-US" dirty="0"/>
        </a:p>
      </dgm:t>
    </dgm:pt>
    <dgm:pt modelId="{288AB2FD-F22B-0648-A674-1C31292C9E61}" type="parTrans" cxnId="{611D38A4-FD47-F143-AECB-3A337AABE627}">
      <dgm:prSet/>
      <dgm:spPr/>
      <dgm:t>
        <a:bodyPr/>
        <a:lstStyle/>
        <a:p>
          <a:endParaRPr lang="en-US"/>
        </a:p>
      </dgm:t>
    </dgm:pt>
    <dgm:pt modelId="{63AB9206-E069-E84A-9DCA-D0E3CB06BC81}" type="sibTrans" cxnId="{611D38A4-FD47-F143-AECB-3A337AABE627}">
      <dgm:prSet/>
      <dgm:spPr/>
      <dgm:t>
        <a:bodyPr/>
        <a:lstStyle/>
        <a:p>
          <a:endParaRPr lang="en-US"/>
        </a:p>
      </dgm:t>
    </dgm:pt>
    <dgm:pt modelId="{091F22CC-0253-0B42-86A8-E4F59E8065AE}" type="pres">
      <dgm:prSet presAssocID="{E8DFA070-DC5F-D642-9D32-55C74DBE9193}" presName="compositeShape" presStyleCnt="0">
        <dgm:presLayoutVars>
          <dgm:chMax val="7"/>
          <dgm:dir/>
          <dgm:resizeHandles val="exact"/>
        </dgm:presLayoutVars>
      </dgm:prSet>
      <dgm:spPr/>
    </dgm:pt>
    <dgm:pt modelId="{9BC6C76A-0606-8049-8B83-6503ABA222E2}" type="pres">
      <dgm:prSet presAssocID="{E8DFA070-DC5F-D642-9D32-55C74DBE9193}" presName="wedge1" presStyleLbl="node1" presStyleIdx="0" presStyleCnt="3"/>
      <dgm:spPr/>
      <dgm:t>
        <a:bodyPr/>
        <a:lstStyle/>
        <a:p>
          <a:endParaRPr lang="en-US"/>
        </a:p>
      </dgm:t>
    </dgm:pt>
    <dgm:pt modelId="{483B2915-71DD-0C4F-8B4C-9AAF47E4B1FA}" type="pres">
      <dgm:prSet presAssocID="{E8DFA070-DC5F-D642-9D32-55C74DBE9193}" presName="dummy1a" presStyleCnt="0"/>
      <dgm:spPr/>
    </dgm:pt>
    <dgm:pt modelId="{DC96C939-139D-0643-9E28-6A2F80FA477D}" type="pres">
      <dgm:prSet presAssocID="{E8DFA070-DC5F-D642-9D32-55C74DBE9193}" presName="dummy1b" presStyleCnt="0"/>
      <dgm:spPr/>
    </dgm:pt>
    <dgm:pt modelId="{2B4FE038-2C64-274B-8331-6CFEB4F13BD9}" type="pres">
      <dgm:prSet presAssocID="{E8DFA070-DC5F-D642-9D32-55C74DBE9193}" presName="wedge1Tx" presStyleLbl="node1" presStyleIdx="0" presStyleCnt="3">
        <dgm:presLayoutVars>
          <dgm:chMax val="0"/>
          <dgm:chPref val="0"/>
          <dgm:bulletEnabled val="1"/>
        </dgm:presLayoutVars>
      </dgm:prSet>
      <dgm:spPr/>
      <dgm:t>
        <a:bodyPr/>
        <a:lstStyle/>
        <a:p>
          <a:endParaRPr lang="en-US"/>
        </a:p>
      </dgm:t>
    </dgm:pt>
    <dgm:pt modelId="{B693E6FC-39D2-384F-B23E-F8D1633C9CDE}" type="pres">
      <dgm:prSet presAssocID="{E8DFA070-DC5F-D642-9D32-55C74DBE9193}" presName="wedge2" presStyleLbl="node1" presStyleIdx="1" presStyleCnt="3"/>
      <dgm:spPr/>
      <dgm:t>
        <a:bodyPr/>
        <a:lstStyle/>
        <a:p>
          <a:endParaRPr lang="en-US"/>
        </a:p>
      </dgm:t>
    </dgm:pt>
    <dgm:pt modelId="{5FC38D96-B94C-DF46-B520-510C3176FC8A}" type="pres">
      <dgm:prSet presAssocID="{E8DFA070-DC5F-D642-9D32-55C74DBE9193}" presName="dummy2a" presStyleCnt="0"/>
      <dgm:spPr/>
    </dgm:pt>
    <dgm:pt modelId="{945835E2-8659-B149-B824-CF68B9A8D9B1}" type="pres">
      <dgm:prSet presAssocID="{E8DFA070-DC5F-D642-9D32-55C74DBE9193}" presName="dummy2b" presStyleCnt="0"/>
      <dgm:spPr/>
    </dgm:pt>
    <dgm:pt modelId="{958911A2-ED26-4748-9726-3370C1EEC463}" type="pres">
      <dgm:prSet presAssocID="{E8DFA070-DC5F-D642-9D32-55C74DBE9193}" presName="wedge2Tx" presStyleLbl="node1" presStyleIdx="1" presStyleCnt="3">
        <dgm:presLayoutVars>
          <dgm:chMax val="0"/>
          <dgm:chPref val="0"/>
          <dgm:bulletEnabled val="1"/>
        </dgm:presLayoutVars>
      </dgm:prSet>
      <dgm:spPr/>
      <dgm:t>
        <a:bodyPr/>
        <a:lstStyle/>
        <a:p>
          <a:endParaRPr lang="en-US"/>
        </a:p>
      </dgm:t>
    </dgm:pt>
    <dgm:pt modelId="{DBFA8338-CC05-2940-A05E-BD3D2B0EE1F4}" type="pres">
      <dgm:prSet presAssocID="{E8DFA070-DC5F-D642-9D32-55C74DBE9193}" presName="wedge3" presStyleLbl="node1" presStyleIdx="2" presStyleCnt="3"/>
      <dgm:spPr/>
      <dgm:t>
        <a:bodyPr/>
        <a:lstStyle/>
        <a:p>
          <a:endParaRPr lang="en-US"/>
        </a:p>
      </dgm:t>
    </dgm:pt>
    <dgm:pt modelId="{C1DC825D-4562-DD4A-8E22-1F6196F2950E}" type="pres">
      <dgm:prSet presAssocID="{E8DFA070-DC5F-D642-9D32-55C74DBE9193}" presName="dummy3a" presStyleCnt="0"/>
      <dgm:spPr/>
    </dgm:pt>
    <dgm:pt modelId="{986A548C-31A7-8049-AB05-6BF00D1B2DCA}" type="pres">
      <dgm:prSet presAssocID="{E8DFA070-DC5F-D642-9D32-55C74DBE9193}" presName="dummy3b" presStyleCnt="0"/>
      <dgm:spPr/>
    </dgm:pt>
    <dgm:pt modelId="{F5CE888E-1085-C846-8CD3-5BFC2039CED1}" type="pres">
      <dgm:prSet presAssocID="{E8DFA070-DC5F-D642-9D32-55C74DBE9193}" presName="wedge3Tx" presStyleLbl="node1" presStyleIdx="2" presStyleCnt="3">
        <dgm:presLayoutVars>
          <dgm:chMax val="0"/>
          <dgm:chPref val="0"/>
          <dgm:bulletEnabled val="1"/>
        </dgm:presLayoutVars>
      </dgm:prSet>
      <dgm:spPr/>
      <dgm:t>
        <a:bodyPr/>
        <a:lstStyle/>
        <a:p>
          <a:endParaRPr lang="en-US"/>
        </a:p>
      </dgm:t>
    </dgm:pt>
    <dgm:pt modelId="{227F2737-653F-6843-AF58-FFBC079C1985}" type="pres">
      <dgm:prSet presAssocID="{B8E7E9EA-02C2-AE45-9BA3-D7116A955B91}" presName="arrowWedge1" presStyleLbl="fgSibTrans2D1" presStyleIdx="0" presStyleCnt="3"/>
      <dgm:spPr/>
    </dgm:pt>
    <dgm:pt modelId="{52285EB1-1A71-9D4C-A1EB-7F3C5A2DEEC5}" type="pres">
      <dgm:prSet presAssocID="{78E46D49-ABF3-DD4C-8632-6E9D31334A26}" presName="arrowWedge2" presStyleLbl="fgSibTrans2D1" presStyleIdx="1" presStyleCnt="3"/>
      <dgm:spPr/>
    </dgm:pt>
    <dgm:pt modelId="{B3DC0718-70FD-9F43-AB24-2A1A336A3636}" type="pres">
      <dgm:prSet presAssocID="{63AB9206-E069-E84A-9DCA-D0E3CB06BC81}" presName="arrowWedge3" presStyleLbl="fgSibTrans2D1" presStyleIdx="2" presStyleCnt="3"/>
      <dgm:spPr/>
    </dgm:pt>
  </dgm:ptLst>
  <dgm:cxnLst>
    <dgm:cxn modelId="{58C6ACE7-896F-B54F-843E-D4C1C0B2364E}" srcId="{E8DFA070-DC5F-D642-9D32-55C74DBE9193}" destId="{54819F04-8F48-D647-B6B0-192EC1483933}" srcOrd="1" destOrd="0" parTransId="{65A03160-F03B-9745-8020-D61256CEC32E}" sibTransId="{78E46D49-ABF3-DD4C-8632-6E9D31334A26}"/>
    <dgm:cxn modelId="{C1E697A8-8713-4EC7-AE57-9D152FED44B3}" type="presOf" srcId="{20F7B7D0-318F-ED41-AACD-C5B781855C08}" destId="{DBFA8338-CC05-2940-A05E-BD3D2B0EE1F4}" srcOrd="0" destOrd="0" presId="urn:microsoft.com/office/officeart/2005/8/layout/cycle8"/>
    <dgm:cxn modelId="{F4920F01-6DBE-403D-B360-4126C0337D12}" type="presOf" srcId="{20F7B7D0-318F-ED41-AACD-C5B781855C08}" destId="{F5CE888E-1085-C846-8CD3-5BFC2039CED1}" srcOrd="1" destOrd="0" presId="urn:microsoft.com/office/officeart/2005/8/layout/cycle8"/>
    <dgm:cxn modelId="{6A406EB5-0109-42C8-8217-515705FEF7E7}" type="presOf" srcId="{A3043B41-F417-9A47-9E20-E2A7BFA9D702}" destId="{2B4FE038-2C64-274B-8331-6CFEB4F13BD9}" srcOrd="1" destOrd="0" presId="urn:microsoft.com/office/officeart/2005/8/layout/cycle8"/>
    <dgm:cxn modelId="{F82691E6-D8CB-4B22-B64F-D2ABBD11E7BD}" type="presOf" srcId="{54819F04-8F48-D647-B6B0-192EC1483933}" destId="{958911A2-ED26-4748-9726-3370C1EEC463}" srcOrd="1" destOrd="0" presId="urn:microsoft.com/office/officeart/2005/8/layout/cycle8"/>
    <dgm:cxn modelId="{BF95E6DD-E6C4-41EE-A8CF-DD798B16AA2E}" type="presOf" srcId="{54819F04-8F48-D647-B6B0-192EC1483933}" destId="{B693E6FC-39D2-384F-B23E-F8D1633C9CDE}" srcOrd="0" destOrd="0" presId="urn:microsoft.com/office/officeart/2005/8/layout/cycle8"/>
    <dgm:cxn modelId="{611D38A4-FD47-F143-AECB-3A337AABE627}" srcId="{E8DFA070-DC5F-D642-9D32-55C74DBE9193}" destId="{20F7B7D0-318F-ED41-AACD-C5B781855C08}" srcOrd="2" destOrd="0" parTransId="{288AB2FD-F22B-0648-A674-1C31292C9E61}" sibTransId="{63AB9206-E069-E84A-9DCA-D0E3CB06BC81}"/>
    <dgm:cxn modelId="{7DE12622-F110-184A-8BDB-C23AEB3999FD}" srcId="{E8DFA070-DC5F-D642-9D32-55C74DBE9193}" destId="{A3043B41-F417-9A47-9E20-E2A7BFA9D702}" srcOrd="0" destOrd="0" parTransId="{F5D1ECDC-A90D-3B4E-8C13-141FF1997556}" sibTransId="{B8E7E9EA-02C2-AE45-9BA3-D7116A955B91}"/>
    <dgm:cxn modelId="{178FA8DE-E2E6-4AEB-B415-906A2F561414}" type="presOf" srcId="{A3043B41-F417-9A47-9E20-E2A7BFA9D702}" destId="{9BC6C76A-0606-8049-8B83-6503ABA222E2}" srcOrd="0" destOrd="0" presId="urn:microsoft.com/office/officeart/2005/8/layout/cycle8"/>
    <dgm:cxn modelId="{7501C999-4DD0-4EFD-AC24-B0A195E60230}" type="presOf" srcId="{E8DFA070-DC5F-D642-9D32-55C74DBE9193}" destId="{091F22CC-0253-0B42-86A8-E4F59E8065AE}" srcOrd="0" destOrd="0" presId="urn:microsoft.com/office/officeart/2005/8/layout/cycle8"/>
    <dgm:cxn modelId="{A884BCAB-255D-4430-8B85-BEE2436A5B60}" type="presParOf" srcId="{091F22CC-0253-0B42-86A8-E4F59E8065AE}" destId="{9BC6C76A-0606-8049-8B83-6503ABA222E2}" srcOrd="0" destOrd="0" presId="urn:microsoft.com/office/officeart/2005/8/layout/cycle8"/>
    <dgm:cxn modelId="{890B2EFF-2854-4FE3-A6A2-4B8CA02263E0}" type="presParOf" srcId="{091F22CC-0253-0B42-86A8-E4F59E8065AE}" destId="{483B2915-71DD-0C4F-8B4C-9AAF47E4B1FA}" srcOrd="1" destOrd="0" presId="urn:microsoft.com/office/officeart/2005/8/layout/cycle8"/>
    <dgm:cxn modelId="{E4D525DC-C50A-4120-8ED8-CDFF2E293C98}" type="presParOf" srcId="{091F22CC-0253-0B42-86A8-E4F59E8065AE}" destId="{DC96C939-139D-0643-9E28-6A2F80FA477D}" srcOrd="2" destOrd="0" presId="urn:microsoft.com/office/officeart/2005/8/layout/cycle8"/>
    <dgm:cxn modelId="{8ADCF7FD-5D7F-4A9E-8A47-EE3025BF83A2}" type="presParOf" srcId="{091F22CC-0253-0B42-86A8-E4F59E8065AE}" destId="{2B4FE038-2C64-274B-8331-6CFEB4F13BD9}" srcOrd="3" destOrd="0" presId="urn:microsoft.com/office/officeart/2005/8/layout/cycle8"/>
    <dgm:cxn modelId="{874D6A87-5F2E-4004-9EE2-37E959FE33FC}" type="presParOf" srcId="{091F22CC-0253-0B42-86A8-E4F59E8065AE}" destId="{B693E6FC-39D2-384F-B23E-F8D1633C9CDE}" srcOrd="4" destOrd="0" presId="urn:microsoft.com/office/officeart/2005/8/layout/cycle8"/>
    <dgm:cxn modelId="{44F18CD5-E7B6-447C-A188-55B7B50019FB}" type="presParOf" srcId="{091F22CC-0253-0B42-86A8-E4F59E8065AE}" destId="{5FC38D96-B94C-DF46-B520-510C3176FC8A}" srcOrd="5" destOrd="0" presId="urn:microsoft.com/office/officeart/2005/8/layout/cycle8"/>
    <dgm:cxn modelId="{DF9226F6-3DAA-413C-B2EB-27C867D9431E}" type="presParOf" srcId="{091F22CC-0253-0B42-86A8-E4F59E8065AE}" destId="{945835E2-8659-B149-B824-CF68B9A8D9B1}" srcOrd="6" destOrd="0" presId="urn:microsoft.com/office/officeart/2005/8/layout/cycle8"/>
    <dgm:cxn modelId="{A2E87471-A3CF-4D35-8FFD-A6F6FCF70CF4}" type="presParOf" srcId="{091F22CC-0253-0B42-86A8-E4F59E8065AE}" destId="{958911A2-ED26-4748-9726-3370C1EEC463}" srcOrd="7" destOrd="0" presId="urn:microsoft.com/office/officeart/2005/8/layout/cycle8"/>
    <dgm:cxn modelId="{B7A7AD6F-1170-4F7C-B712-94ACB34739DA}" type="presParOf" srcId="{091F22CC-0253-0B42-86A8-E4F59E8065AE}" destId="{DBFA8338-CC05-2940-A05E-BD3D2B0EE1F4}" srcOrd="8" destOrd="0" presId="urn:microsoft.com/office/officeart/2005/8/layout/cycle8"/>
    <dgm:cxn modelId="{99C5CE76-B8A5-4A43-8223-C0E53345B369}" type="presParOf" srcId="{091F22CC-0253-0B42-86A8-E4F59E8065AE}" destId="{C1DC825D-4562-DD4A-8E22-1F6196F2950E}" srcOrd="9" destOrd="0" presId="urn:microsoft.com/office/officeart/2005/8/layout/cycle8"/>
    <dgm:cxn modelId="{CDB35BB8-FEF5-458C-A2D6-BB83B16EA364}" type="presParOf" srcId="{091F22CC-0253-0B42-86A8-E4F59E8065AE}" destId="{986A548C-31A7-8049-AB05-6BF00D1B2DCA}" srcOrd="10" destOrd="0" presId="urn:microsoft.com/office/officeart/2005/8/layout/cycle8"/>
    <dgm:cxn modelId="{5E8C4C4F-120A-4BF3-BBDC-0606F030FFD4}" type="presParOf" srcId="{091F22CC-0253-0B42-86A8-E4F59E8065AE}" destId="{F5CE888E-1085-C846-8CD3-5BFC2039CED1}" srcOrd="11" destOrd="0" presId="urn:microsoft.com/office/officeart/2005/8/layout/cycle8"/>
    <dgm:cxn modelId="{645C4520-094A-473D-BB4D-B1171E7B4EF9}" type="presParOf" srcId="{091F22CC-0253-0B42-86A8-E4F59E8065AE}" destId="{227F2737-653F-6843-AF58-FFBC079C1985}" srcOrd="12" destOrd="0" presId="urn:microsoft.com/office/officeart/2005/8/layout/cycle8"/>
    <dgm:cxn modelId="{ADFA278D-AE47-4E3F-AE7A-610973C9E6A3}" type="presParOf" srcId="{091F22CC-0253-0B42-86A8-E4F59E8065AE}" destId="{52285EB1-1A71-9D4C-A1EB-7F3C5A2DEEC5}" srcOrd="13" destOrd="0" presId="urn:microsoft.com/office/officeart/2005/8/layout/cycle8"/>
    <dgm:cxn modelId="{D47B6A55-D251-40A6-8264-A70D4CA258AE}" type="presParOf" srcId="{091F22CC-0253-0B42-86A8-E4F59E8065AE}" destId="{B3DC0718-70FD-9F43-AB24-2A1A336A363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6C76A-0606-8049-8B83-6503ABA222E2}">
      <dsp:nvSpPr>
        <dsp:cNvPr id="0" name=""/>
        <dsp:cNvSpPr/>
      </dsp:nvSpPr>
      <dsp:spPr>
        <a:xfrm>
          <a:off x="884377" y="264159"/>
          <a:ext cx="3413760" cy="3413760"/>
        </a:xfrm>
        <a:prstGeom prst="pie">
          <a:avLst>
            <a:gd name="adj1" fmla="val 16200000"/>
            <a:gd name="adj2" fmla="val 18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Fall</a:t>
          </a:r>
          <a:endParaRPr lang="en-US" sz="2600" kern="1200" dirty="0"/>
        </a:p>
      </dsp:txBody>
      <dsp:txXfrm>
        <a:off x="2683510" y="987551"/>
        <a:ext cx="1219200" cy="1016000"/>
      </dsp:txXfrm>
    </dsp:sp>
    <dsp:sp modelId="{B693E6FC-39D2-384F-B23E-F8D1633C9CDE}">
      <dsp:nvSpPr>
        <dsp:cNvPr id="0" name=""/>
        <dsp:cNvSpPr/>
      </dsp:nvSpPr>
      <dsp:spPr>
        <a:xfrm>
          <a:off x="814070" y="386079"/>
          <a:ext cx="3413760" cy="3413760"/>
        </a:xfrm>
        <a:prstGeom prst="pie">
          <a:avLst>
            <a:gd name="adj1" fmla="val 1800000"/>
            <a:gd name="adj2" fmla="val 9000000"/>
          </a:avLst>
        </a:prstGeom>
        <a:solidFill>
          <a:schemeClr val="accent3">
            <a:hueOff val="-6171418"/>
            <a:satOff val="-24561"/>
            <a:lumOff val="39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Winter-Spring</a:t>
          </a:r>
          <a:endParaRPr lang="en-US" sz="2600" kern="1200" dirty="0"/>
        </a:p>
      </dsp:txBody>
      <dsp:txXfrm>
        <a:off x="1626870" y="2600960"/>
        <a:ext cx="1828800" cy="894080"/>
      </dsp:txXfrm>
    </dsp:sp>
    <dsp:sp modelId="{DBFA8338-CC05-2940-A05E-BD3D2B0EE1F4}">
      <dsp:nvSpPr>
        <dsp:cNvPr id="0" name=""/>
        <dsp:cNvSpPr/>
      </dsp:nvSpPr>
      <dsp:spPr>
        <a:xfrm>
          <a:off x="743762" y="264159"/>
          <a:ext cx="3413760" cy="3413760"/>
        </a:xfrm>
        <a:prstGeom prst="pie">
          <a:avLst>
            <a:gd name="adj1" fmla="val 9000000"/>
            <a:gd name="adj2" fmla="val 16200000"/>
          </a:avLst>
        </a:prstGeom>
        <a:solidFill>
          <a:schemeClr val="accent3">
            <a:hueOff val="-12342836"/>
            <a:satOff val="-49122"/>
            <a:lumOff val="78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Summer</a:t>
          </a:r>
          <a:endParaRPr lang="en-US" sz="2600" kern="1200" dirty="0"/>
        </a:p>
      </dsp:txBody>
      <dsp:txXfrm>
        <a:off x="1139189" y="987551"/>
        <a:ext cx="1219200" cy="1016000"/>
      </dsp:txXfrm>
    </dsp:sp>
    <dsp:sp modelId="{227F2737-653F-6843-AF58-FFBC079C1985}">
      <dsp:nvSpPr>
        <dsp:cNvPr id="0" name=""/>
        <dsp:cNvSpPr/>
      </dsp:nvSpPr>
      <dsp:spPr>
        <a:xfrm>
          <a:off x="673330" y="52831"/>
          <a:ext cx="3836416" cy="3836416"/>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285EB1-1A71-9D4C-A1EB-7F3C5A2DEEC5}">
      <dsp:nvSpPr>
        <dsp:cNvPr id="0" name=""/>
        <dsp:cNvSpPr/>
      </dsp:nvSpPr>
      <dsp:spPr>
        <a:xfrm>
          <a:off x="602742" y="174536"/>
          <a:ext cx="3836416" cy="3836416"/>
        </a:xfrm>
        <a:prstGeom prst="circularArrow">
          <a:avLst>
            <a:gd name="adj1" fmla="val 5085"/>
            <a:gd name="adj2" fmla="val 327528"/>
            <a:gd name="adj3" fmla="val 8671970"/>
            <a:gd name="adj4" fmla="val 1800502"/>
            <a:gd name="adj5" fmla="val 5932"/>
          </a:avLst>
        </a:prstGeom>
        <a:solidFill>
          <a:schemeClr val="accent3">
            <a:hueOff val="-6171418"/>
            <a:satOff val="-24561"/>
            <a:lumOff val="39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DC0718-70FD-9F43-AB24-2A1A336A3636}">
      <dsp:nvSpPr>
        <dsp:cNvPr id="0" name=""/>
        <dsp:cNvSpPr/>
      </dsp:nvSpPr>
      <dsp:spPr>
        <a:xfrm>
          <a:off x="532153" y="52831"/>
          <a:ext cx="3836416" cy="3836416"/>
        </a:xfrm>
        <a:prstGeom prst="circularArrow">
          <a:avLst>
            <a:gd name="adj1" fmla="val 5085"/>
            <a:gd name="adj2" fmla="val 327528"/>
            <a:gd name="adj3" fmla="val 15873039"/>
            <a:gd name="adj4" fmla="val 9000000"/>
            <a:gd name="adj5" fmla="val 5932"/>
          </a:avLst>
        </a:prstGeom>
        <a:solidFill>
          <a:schemeClr val="accent3">
            <a:hueOff val="-12342836"/>
            <a:satOff val="-49122"/>
            <a:lumOff val="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66" name="Group 18"/>
          <p:cNvGrpSpPr>
            <a:grpSpLocks/>
          </p:cNvGrpSpPr>
          <p:nvPr/>
        </p:nvGrpSpPr>
        <p:grpSpPr bwMode="auto">
          <a:xfrm>
            <a:off x="-17463" y="-20638"/>
            <a:ext cx="9159876" cy="6878638"/>
            <a:chOff x="-11" y="-13"/>
            <a:chExt cx="5770" cy="4333"/>
          </a:xfrm>
        </p:grpSpPr>
        <p:sp>
          <p:nvSpPr>
            <p:cNvPr id="2050" name="Rectangle 2"/>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 name="Rectangle 3"/>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 name="Freeform 4"/>
            <p:cNvSpPr>
              <a:spLocks/>
            </p:cNvSpPr>
            <p:nvPr/>
          </p:nvSpPr>
          <p:spPr bwMode="grayWhite">
            <a:xfrm>
              <a:off x="77" y="83"/>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3" name="Freeform 5"/>
            <p:cNvSpPr>
              <a:spLocks/>
            </p:cNvSpPr>
            <p:nvPr/>
          </p:nvSpPr>
          <p:spPr bwMode="grayWhite">
            <a:xfrm>
              <a:off x="19" y="1775"/>
              <a:ext cx="462" cy="618"/>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4" name="Freeform 6"/>
            <p:cNvSpPr>
              <a:spLocks/>
            </p:cNvSpPr>
            <p:nvPr/>
          </p:nvSpPr>
          <p:spPr bwMode="grayWhite">
            <a:xfrm>
              <a:off x="48" y="1306"/>
              <a:ext cx="624" cy="371"/>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5" name="Freeform 7"/>
            <p:cNvSpPr>
              <a:spLocks/>
            </p:cNvSpPr>
            <p:nvPr/>
          </p:nvSpPr>
          <p:spPr bwMode="grayWhite">
            <a:xfrm>
              <a:off x="0" y="706"/>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6" name="Freeform 8"/>
            <p:cNvSpPr>
              <a:spLocks/>
            </p:cNvSpPr>
            <p:nvPr/>
          </p:nvSpPr>
          <p:spPr bwMode="grayWhite">
            <a:xfrm>
              <a:off x="538" y="441"/>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7" name="Freeform 9"/>
            <p:cNvSpPr>
              <a:spLocks/>
            </p:cNvSpPr>
            <p:nvPr/>
          </p:nvSpPr>
          <p:spPr bwMode="grayWhite">
            <a:xfrm>
              <a:off x="459" y="2344"/>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8" name="Freeform 10"/>
            <p:cNvSpPr>
              <a:spLocks/>
            </p:cNvSpPr>
            <p:nvPr/>
          </p:nvSpPr>
          <p:spPr bwMode="grayWhite">
            <a:xfrm>
              <a:off x="477" y="2884"/>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9" name="Freeform 11"/>
            <p:cNvSpPr>
              <a:spLocks/>
            </p:cNvSpPr>
            <p:nvPr/>
          </p:nvSpPr>
          <p:spPr bwMode="grayWhite">
            <a:xfrm>
              <a:off x="49" y="2440"/>
              <a:ext cx="409" cy="621"/>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0" name="Freeform 12"/>
            <p:cNvSpPr>
              <a:spLocks/>
            </p:cNvSpPr>
            <p:nvPr/>
          </p:nvSpPr>
          <p:spPr bwMode="grayWhite">
            <a:xfrm>
              <a:off x="548" y="-13"/>
              <a:ext cx="439" cy="396"/>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1" name="Freeform 13"/>
            <p:cNvSpPr>
              <a:spLocks/>
            </p:cNvSpPr>
            <p:nvPr/>
          </p:nvSpPr>
          <p:spPr bwMode="grayWhite">
            <a:xfrm>
              <a:off x="-11" y="3121"/>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2" name="Freeform 14"/>
            <p:cNvSpPr>
              <a:spLocks/>
            </p:cNvSpPr>
            <p:nvPr/>
          </p:nvSpPr>
          <p:spPr bwMode="grayWhite">
            <a:xfrm>
              <a:off x="380" y="3463"/>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3" name="Freeform 15"/>
            <p:cNvSpPr>
              <a:spLocks/>
            </p:cNvSpPr>
            <p:nvPr/>
          </p:nvSpPr>
          <p:spPr bwMode="grayWhite">
            <a:xfrm>
              <a:off x="705" y="3827"/>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4" name="Freeform 16"/>
            <p:cNvSpPr>
              <a:spLocks/>
            </p:cNvSpPr>
            <p:nvPr/>
          </p:nvSpPr>
          <p:spPr bwMode="grayWhite">
            <a:xfrm>
              <a:off x="-3" y="3739"/>
              <a:ext cx="337" cy="355"/>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5" name="Freeform 17"/>
            <p:cNvSpPr>
              <a:spLocks/>
            </p:cNvSpPr>
            <p:nvPr/>
          </p:nvSpPr>
          <p:spPr bwMode="grayWhite">
            <a:xfrm>
              <a:off x="165" y="3976"/>
              <a:ext cx="426" cy="341"/>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2067" name="Rectangle 19"/>
          <p:cNvSpPr>
            <a:spLocks noGrp="1" noChangeArrowheads="1"/>
          </p:cNvSpPr>
          <p:nvPr>
            <p:ph type="ctrTitle" sz="quarter"/>
          </p:nvPr>
        </p:nvSpPr>
        <p:spPr>
          <a:xfrm>
            <a:off x="1295400" y="2286000"/>
            <a:ext cx="7772400" cy="1143000"/>
          </a:xfrm>
        </p:spPr>
        <p:txBody>
          <a:bodyPr/>
          <a:lstStyle>
            <a:lvl1pPr>
              <a:defRPr/>
            </a:lvl1pPr>
          </a:lstStyle>
          <a:p>
            <a:pPr lvl="0"/>
            <a:r>
              <a:rPr lang="en-US" noProof="0" smtClean="0"/>
              <a:t>Click to edit Master title style</a:t>
            </a:r>
            <a:endParaRPr lang="en-US" noProof="0" dirty="0" smtClean="0"/>
          </a:p>
        </p:txBody>
      </p:sp>
      <p:sp>
        <p:nvSpPr>
          <p:cNvPr id="2068" name="Rectangle 20"/>
          <p:cNvSpPr>
            <a:spLocks noGrp="1" noChangeArrowheads="1"/>
          </p:cNvSpPr>
          <p:nvPr>
            <p:ph type="subTitle" sz="quarter" idx="1"/>
          </p:nvPr>
        </p:nvSpPr>
        <p:spPr>
          <a:xfrm>
            <a:off x="2057400" y="3810000"/>
            <a:ext cx="6400800" cy="1752600"/>
          </a:xfrm>
        </p:spPr>
        <p:txBody>
          <a:bodyPr/>
          <a:lstStyle>
            <a:lvl1pPr marL="0" indent="0" algn="ctr">
              <a:buFontTx/>
              <a:buNone/>
              <a:defRPr/>
            </a:lvl1pPr>
          </a:lstStyle>
          <a:p>
            <a:pPr lvl="0"/>
            <a:r>
              <a:rPr lang="en-US" noProof="0" smtClean="0"/>
              <a:t>Click to edit Master subtitle style</a:t>
            </a:r>
          </a:p>
        </p:txBody>
      </p:sp>
      <p:sp>
        <p:nvSpPr>
          <p:cNvPr id="2069" name="Rectangle 21"/>
          <p:cNvSpPr>
            <a:spLocks noGrp="1" noChangeArrowheads="1"/>
          </p:cNvSpPr>
          <p:nvPr>
            <p:ph type="dt" sz="quarter" idx="2"/>
          </p:nvPr>
        </p:nvSpPr>
        <p:spPr/>
        <p:txBody>
          <a:bodyPr/>
          <a:lstStyle>
            <a:lvl1pPr>
              <a:defRPr/>
            </a:lvl1pPr>
          </a:lstStyle>
          <a:p>
            <a:endParaRPr lang="en-US"/>
          </a:p>
        </p:txBody>
      </p:sp>
      <p:sp>
        <p:nvSpPr>
          <p:cNvPr id="2070" name="Rectangle 22"/>
          <p:cNvSpPr>
            <a:spLocks noGrp="1" noChangeArrowheads="1"/>
          </p:cNvSpPr>
          <p:nvPr>
            <p:ph type="ftr" sz="quarter" idx="3"/>
          </p:nvPr>
        </p:nvSpPr>
        <p:spPr/>
        <p:txBody>
          <a:bodyPr/>
          <a:lstStyle>
            <a:lvl1pPr>
              <a:defRPr/>
            </a:lvl1pPr>
          </a:lstStyle>
          <a:p>
            <a:endParaRPr lang="en-US"/>
          </a:p>
        </p:txBody>
      </p:sp>
      <p:sp>
        <p:nvSpPr>
          <p:cNvPr id="2071" name="Rectangle 23"/>
          <p:cNvSpPr>
            <a:spLocks noGrp="1" noChangeArrowheads="1"/>
          </p:cNvSpPr>
          <p:nvPr>
            <p:ph type="sldNum" sz="quarter" idx="4"/>
          </p:nvPr>
        </p:nvSpPr>
        <p:spPr/>
        <p:txBody>
          <a:bodyPr/>
          <a:lstStyle>
            <a:lvl1pPr>
              <a:defRPr/>
            </a:lvl1pPr>
          </a:lstStyle>
          <a:p>
            <a:fld id="{ABAD2830-F273-4060-86D4-4212F883872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186030-5CC8-4862-BD32-64EE76B21CF8}" type="slidenum">
              <a:rPr lang="en-US"/>
              <a:pPr/>
              <a:t>‹#›</a:t>
            </a:fld>
            <a:endParaRPr lang="en-US"/>
          </a:p>
        </p:txBody>
      </p:sp>
    </p:spTree>
    <p:extLst>
      <p:ext uri="{BB962C8B-B14F-4D97-AF65-F5344CB8AC3E}">
        <p14:creationId xmlns:p14="http://schemas.microsoft.com/office/powerpoint/2010/main" val="424317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6125" y="609600"/>
            <a:ext cx="1946275"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4125" y="609600"/>
            <a:ext cx="568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DE86A5-5193-4F6E-B814-5140BB00CB2F}" type="slidenum">
              <a:rPr lang="en-US"/>
              <a:pPr/>
              <a:t>‹#›</a:t>
            </a:fld>
            <a:endParaRPr lang="en-US"/>
          </a:p>
        </p:txBody>
      </p:sp>
    </p:spTree>
    <p:extLst>
      <p:ext uri="{BB962C8B-B14F-4D97-AF65-F5344CB8AC3E}">
        <p14:creationId xmlns:p14="http://schemas.microsoft.com/office/powerpoint/2010/main" val="240646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extLst>
      <p:ext uri="{BB962C8B-B14F-4D97-AF65-F5344CB8AC3E}">
        <p14:creationId xmlns:p14="http://schemas.microsoft.com/office/powerpoint/2010/main" val="408133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AED484-F614-4F83-9E0A-076B4E5CA0E7}" type="slidenum">
              <a:rPr lang="en-US"/>
              <a:pPr/>
              <a:t>‹#›</a:t>
            </a:fld>
            <a:endParaRPr lang="en-US"/>
          </a:p>
        </p:txBody>
      </p:sp>
    </p:spTree>
    <p:extLst>
      <p:ext uri="{BB962C8B-B14F-4D97-AF65-F5344CB8AC3E}">
        <p14:creationId xmlns:p14="http://schemas.microsoft.com/office/powerpoint/2010/main" val="399364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B13AC2-A539-44A5-A75A-C18879A01690}" type="slidenum">
              <a:rPr lang="en-US"/>
              <a:pPr/>
              <a:t>‹#›</a:t>
            </a:fld>
            <a:endParaRPr lang="en-US"/>
          </a:p>
        </p:txBody>
      </p:sp>
    </p:spTree>
    <p:extLst>
      <p:ext uri="{BB962C8B-B14F-4D97-AF65-F5344CB8AC3E}">
        <p14:creationId xmlns:p14="http://schemas.microsoft.com/office/powerpoint/2010/main" val="163285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65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6CBDDE-ADDB-4969-B498-C64558BF0988}" type="slidenum">
              <a:rPr lang="en-US"/>
              <a:pPr/>
              <a:t>‹#›</a:t>
            </a:fld>
            <a:endParaRPr lang="en-US"/>
          </a:p>
        </p:txBody>
      </p:sp>
    </p:spTree>
    <p:extLst>
      <p:ext uri="{BB962C8B-B14F-4D97-AF65-F5344CB8AC3E}">
        <p14:creationId xmlns:p14="http://schemas.microsoft.com/office/powerpoint/2010/main" val="330512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199A621-527F-4419-8114-66700E9D8B3C}" type="slidenum">
              <a:rPr lang="en-US"/>
              <a:pPr/>
              <a:t>‹#›</a:t>
            </a:fld>
            <a:endParaRPr lang="en-US"/>
          </a:p>
        </p:txBody>
      </p:sp>
    </p:spTree>
    <p:extLst>
      <p:ext uri="{BB962C8B-B14F-4D97-AF65-F5344CB8AC3E}">
        <p14:creationId xmlns:p14="http://schemas.microsoft.com/office/powerpoint/2010/main" val="88585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DA4931-8AD3-4F39-AFC6-75B298129106}" type="slidenum">
              <a:rPr lang="en-US"/>
              <a:pPr/>
              <a:t>‹#›</a:t>
            </a:fld>
            <a:endParaRPr lang="en-US"/>
          </a:p>
        </p:txBody>
      </p:sp>
    </p:spTree>
    <p:extLst>
      <p:ext uri="{BB962C8B-B14F-4D97-AF65-F5344CB8AC3E}">
        <p14:creationId xmlns:p14="http://schemas.microsoft.com/office/powerpoint/2010/main" val="415719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BF9D10-0EE8-4FE1-A679-2758A24CF54E}" type="slidenum">
              <a:rPr lang="en-US"/>
              <a:pPr/>
              <a:t>‹#›</a:t>
            </a:fld>
            <a:endParaRPr lang="en-US"/>
          </a:p>
        </p:txBody>
      </p:sp>
    </p:spTree>
    <p:extLst>
      <p:ext uri="{BB962C8B-B14F-4D97-AF65-F5344CB8AC3E}">
        <p14:creationId xmlns:p14="http://schemas.microsoft.com/office/powerpoint/2010/main" val="344762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72B9CC-8F96-454A-86EE-0F0157364D54}" type="slidenum">
              <a:rPr lang="en-US"/>
              <a:pPr/>
              <a:t>‹#›</a:t>
            </a:fld>
            <a:endParaRPr lang="en-US"/>
          </a:p>
        </p:txBody>
      </p:sp>
    </p:spTree>
    <p:extLst>
      <p:ext uri="{BB962C8B-B14F-4D97-AF65-F5344CB8AC3E}">
        <p14:creationId xmlns:p14="http://schemas.microsoft.com/office/powerpoint/2010/main" val="295621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DDDB1C-7DF6-4C06-BC2C-8CA3CB84B2E6}" type="slidenum">
              <a:rPr lang="en-US"/>
              <a:pPr/>
              <a:t>‹#›</a:t>
            </a:fld>
            <a:endParaRPr lang="en-US"/>
          </a:p>
        </p:txBody>
      </p:sp>
    </p:spTree>
    <p:extLst>
      <p:ext uri="{BB962C8B-B14F-4D97-AF65-F5344CB8AC3E}">
        <p14:creationId xmlns:p14="http://schemas.microsoft.com/office/powerpoint/2010/main" val="186487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2" name="Group 18"/>
          <p:cNvGrpSpPr>
            <a:grpSpLocks/>
          </p:cNvGrpSpPr>
          <p:nvPr/>
        </p:nvGrpSpPr>
        <p:grpSpPr bwMode="auto">
          <a:xfrm>
            <a:off x="-17463" y="-20638"/>
            <a:ext cx="9159876" cy="6878638"/>
            <a:chOff x="-11" y="-13"/>
            <a:chExt cx="5770" cy="4333"/>
          </a:xfrm>
        </p:grpSpPr>
        <p:sp>
          <p:nvSpPr>
            <p:cNvPr id="1026" name="Rectangle 2"/>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Freeform 4"/>
            <p:cNvSpPr>
              <a:spLocks/>
            </p:cNvSpPr>
            <p:nvPr/>
          </p:nvSpPr>
          <p:spPr bwMode="grayWhite">
            <a:xfrm>
              <a:off x="77" y="83"/>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29" name="Freeform 5"/>
            <p:cNvSpPr>
              <a:spLocks/>
            </p:cNvSpPr>
            <p:nvPr/>
          </p:nvSpPr>
          <p:spPr bwMode="grayWhite">
            <a:xfrm>
              <a:off x="19" y="1775"/>
              <a:ext cx="462" cy="618"/>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0" name="Freeform 6"/>
            <p:cNvSpPr>
              <a:spLocks/>
            </p:cNvSpPr>
            <p:nvPr/>
          </p:nvSpPr>
          <p:spPr bwMode="grayWhite">
            <a:xfrm>
              <a:off x="48" y="1306"/>
              <a:ext cx="624" cy="371"/>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1" name="Freeform 7"/>
            <p:cNvSpPr>
              <a:spLocks/>
            </p:cNvSpPr>
            <p:nvPr/>
          </p:nvSpPr>
          <p:spPr bwMode="grayWhite">
            <a:xfrm>
              <a:off x="0" y="706"/>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2" name="Freeform 8"/>
            <p:cNvSpPr>
              <a:spLocks/>
            </p:cNvSpPr>
            <p:nvPr/>
          </p:nvSpPr>
          <p:spPr bwMode="grayWhite">
            <a:xfrm>
              <a:off x="538" y="441"/>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3" name="Freeform 9"/>
            <p:cNvSpPr>
              <a:spLocks/>
            </p:cNvSpPr>
            <p:nvPr/>
          </p:nvSpPr>
          <p:spPr bwMode="grayWhite">
            <a:xfrm>
              <a:off x="459" y="2344"/>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4" name="Freeform 10"/>
            <p:cNvSpPr>
              <a:spLocks/>
            </p:cNvSpPr>
            <p:nvPr/>
          </p:nvSpPr>
          <p:spPr bwMode="grayWhite">
            <a:xfrm>
              <a:off x="477" y="2884"/>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5" name="Freeform 11"/>
            <p:cNvSpPr>
              <a:spLocks/>
            </p:cNvSpPr>
            <p:nvPr/>
          </p:nvSpPr>
          <p:spPr bwMode="grayWhite">
            <a:xfrm>
              <a:off x="49" y="2440"/>
              <a:ext cx="409" cy="621"/>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6" name="Freeform 12"/>
            <p:cNvSpPr>
              <a:spLocks/>
            </p:cNvSpPr>
            <p:nvPr/>
          </p:nvSpPr>
          <p:spPr bwMode="grayWhite">
            <a:xfrm>
              <a:off x="548" y="-13"/>
              <a:ext cx="439" cy="396"/>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7" name="Freeform 13"/>
            <p:cNvSpPr>
              <a:spLocks/>
            </p:cNvSpPr>
            <p:nvPr/>
          </p:nvSpPr>
          <p:spPr bwMode="grayWhite">
            <a:xfrm>
              <a:off x="-11" y="3121"/>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8" name="Freeform 14"/>
            <p:cNvSpPr>
              <a:spLocks/>
            </p:cNvSpPr>
            <p:nvPr/>
          </p:nvSpPr>
          <p:spPr bwMode="grayWhite">
            <a:xfrm>
              <a:off x="380" y="3463"/>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9" name="Freeform 15"/>
            <p:cNvSpPr>
              <a:spLocks/>
            </p:cNvSpPr>
            <p:nvPr/>
          </p:nvSpPr>
          <p:spPr bwMode="grayWhite">
            <a:xfrm>
              <a:off x="705" y="3827"/>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0" name="Freeform 16"/>
            <p:cNvSpPr>
              <a:spLocks/>
            </p:cNvSpPr>
            <p:nvPr/>
          </p:nvSpPr>
          <p:spPr bwMode="grayWhite">
            <a:xfrm>
              <a:off x="-3" y="3739"/>
              <a:ext cx="337" cy="355"/>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1" name="Freeform 17"/>
            <p:cNvSpPr>
              <a:spLocks/>
            </p:cNvSpPr>
            <p:nvPr/>
          </p:nvSpPr>
          <p:spPr bwMode="grayWhite">
            <a:xfrm>
              <a:off x="165" y="3976"/>
              <a:ext cx="426" cy="341"/>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1043" name="Rectangle 19"/>
          <p:cNvSpPr>
            <a:spLocks noGrp="1" noChangeArrowheads="1"/>
          </p:cNvSpPr>
          <p:nvPr>
            <p:ph type="title"/>
          </p:nvPr>
        </p:nvSpPr>
        <p:spPr bwMode="auto">
          <a:xfrm>
            <a:off x="1270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1044" name="Rectangle 20"/>
          <p:cNvSpPr>
            <a:spLocks noGrp="1" noChangeArrowheads="1"/>
          </p:cNvSpPr>
          <p:nvPr>
            <p:ph type="body" idx="1"/>
          </p:nvPr>
        </p:nvSpPr>
        <p:spPr bwMode="auto">
          <a:xfrm>
            <a:off x="1254125"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45" name="Rectangle 21"/>
          <p:cNvSpPr>
            <a:spLocks noGrp="1" noChangeArrowheads="1"/>
          </p:cNvSpPr>
          <p:nvPr>
            <p:ph type="dt" sz="half" idx="2"/>
          </p:nvPr>
        </p:nvSpPr>
        <p:spPr bwMode="auto">
          <a:xfrm>
            <a:off x="12414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endParaRPr lang="en-US" dirty="0"/>
          </a:p>
        </p:txBody>
      </p:sp>
      <p:sp>
        <p:nvSpPr>
          <p:cNvPr id="1046" name="Rectangle 22"/>
          <p:cNvSpPr>
            <a:spLocks noGrp="1" noChangeArrowheads="1"/>
          </p:cNvSpPr>
          <p:nvPr>
            <p:ph type="ftr" sz="quarter" idx="3"/>
          </p:nvPr>
        </p:nvSpPr>
        <p:spPr bwMode="auto">
          <a:xfrm>
            <a:off x="367982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endParaRPr lang="en-US" dirty="0"/>
          </a:p>
        </p:txBody>
      </p:sp>
      <p:sp>
        <p:nvSpPr>
          <p:cNvPr id="1047" name="Rectangle 23"/>
          <p:cNvSpPr>
            <a:spLocks noGrp="1" noChangeArrowheads="1"/>
          </p:cNvSpPr>
          <p:nvPr>
            <p:ph type="sldNum" sz="quarter" idx="4"/>
          </p:nvPr>
        </p:nvSpPr>
        <p:spPr bwMode="auto">
          <a:xfrm>
            <a:off x="71088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99F1CA9D-7821-47AD-A6E4-8DB98AEA0B3D}"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eformationvts.org/about-e-formation-2015/"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357648" y="1143000"/>
            <a:ext cx="7772400" cy="1143000"/>
          </a:xfrm>
        </p:spPr>
        <p:txBody>
          <a:bodyPr/>
          <a:lstStyle/>
          <a:p>
            <a:r>
              <a:rPr lang="en-US" dirty="0" smtClean="0"/>
              <a:t>Putting the Pieces Together:</a:t>
            </a:r>
            <a:br>
              <a:rPr lang="en-US" dirty="0" smtClean="0"/>
            </a:br>
            <a:r>
              <a:rPr lang="en-US" dirty="0" smtClean="0"/>
              <a:t>Sketching a Hybrid Faith Formation Plan</a:t>
            </a:r>
            <a:br>
              <a:rPr lang="en-US" dirty="0" smtClean="0"/>
            </a:br>
            <a:r>
              <a:rPr lang="en-US" dirty="0" smtClean="0"/>
              <a:t>In Your Congregation</a:t>
            </a:r>
            <a:endParaRPr lang="en-US" dirty="0"/>
          </a:p>
        </p:txBody>
      </p:sp>
      <p:pic>
        <p:nvPicPr>
          <p:cNvPr id="3" name="Picture 2" descr="http://i.imgur.com/oIAudL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96534"/>
            <a:ext cx="2884559" cy="37614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7801" y="4994439"/>
            <a:ext cx="4495800" cy="1631216"/>
          </a:xfrm>
          <a:prstGeom prst="rect">
            <a:avLst/>
          </a:prstGeom>
          <a:noFill/>
        </p:spPr>
        <p:txBody>
          <a:bodyPr wrap="square" rtlCol="0">
            <a:spAutoFit/>
          </a:bodyPr>
          <a:lstStyle/>
          <a:p>
            <a:r>
              <a:rPr lang="en-US" sz="2000" dirty="0" smtClean="0"/>
              <a:t>Now the fun begins; let your imagination take over!</a:t>
            </a:r>
          </a:p>
          <a:p>
            <a:endParaRPr lang="en-US" sz="2000" dirty="0"/>
          </a:p>
          <a:p>
            <a:r>
              <a:rPr lang="en-US" sz="2000" dirty="0" smtClean="0"/>
              <a:t>Thanks to Leif Kehrwald @Vibrant Faith for some of the slides in this presentation.</a:t>
            </a:r>
            <a:endParaRPr lang="en-US" sz="2000" dirty="0"/>
          </a:p>
        </p:txBody>
      </p:sp>
    </p:spTree>
    <p:extLst>
      <p:ext uri="{BB962C8B-B14F-4D97-AF65-F5344CB8AC3E}">
        <p14:creationId xmlns:p14="http://schemas.microsoft.com/office/powerpoint/2010/main" val="2628617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4038"/>
            <a:ext cx="9163050" cy="5381625"/>
          </a:xfrm>
          <a:prstGeom prst="rect">
            <a:avLst/>
          </a:prstGeom>
        </p:spPr>
      </p:pic>
      <p:pic>
        <p:nvPicPr>
          <p:cNvPr id="3" name="Picture 2"/>
          <p:cNvPicPr>
            <a:picLocks noChangeAspect="1"/>
          </p:cNvPicPr>
          <p:nvPr/>
        </p:nvPicPr>
        <p:blipFill>
          <a:blip r:embed="rId3"/>
          <a:stretch>
            <a:fillRect/>
          </a:stretch>
        </p:blipFill>
        <p:spPr>
          <a:xfrm>
            <a:off x="42862" y="5505663"/>
            <a:ext cx="9077325" cy="1543050"/>
          </a:xfrm>
          <a:prstGeom prst="rect">
            <a:avLst/>
          </a:prstGeom>
        </p:spPr>
      </p:pic>
      <p:sp>
        <p:nvSpPr>
          <p:cNvPr id="4" name="TextBox 3"/>
          <p:cNvSpPr txBox="1"/>
          <p:nvPr/>
        </p:nvSpPr>
        <p:spPr>
          <a:xfrm rot="19765180">
            <a:off x="2232683" y="2891782"/>
            <a:ext cx="6500642" cy="584775"/>
          </a:xfrm>
          <a:prstGeom prst="rect">
            <a:avLst/>
          </a:prstGeom>
          <a:noFill/>
        </p:spPr>
        <p:txBody>
          <a:bodyPr wrap="square" rtlCol="0">
            <a:spAutoFit/>
          </a:bodyPr>
          <a:lstStyle/>
          <a:p>
            <a:r>
              <a:rPr lang="en-US" sz="3200" dirty="0" smtClean="0"/>
              <a:t>www.vibrantfaith.org</a:t>
            </a:r>
            <a:endParaRPr lang="en-US" sz="3200" dirty="0"/>
          </a:p>
        </p:txBody>
      </p:sp>
    </p:spTree>
    <p:extLst>
      <p:ext uri="{BB962C8B-B14F-4D97-AF65-F5344CB8AC3E}">
        <p14:creationId xmlns:p14="http://schemas.microsoft.com/office/powerpoint/2010/main" val="2223063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0430" y="176070"/>
            <a:ext cx="7724775" cy="5495925"/>
          </a:xfrm>
          <a:prstGeom prst="rect">
            <a:avLst/>
          </a:prstGeom>
        </p:spPr>
      </p:pic>
      <p:pic>
        <p:nvPicPr>
          <p:cNvPr id="3" name="Picture 2"/>
          <p:cNvPicPr>
            <a:picLocks noChangeAspect="1"/>
          </p:cNvPicPr>
          <p:nvPr/>
        </p:nvPicPr>
        <p:blipFill>
          <a:blip r:embed="rId3"/>
          <a:stretch>
            <a:fillRect/>
          </a:stretch>
        </p:blipFill>
        <p:spPr>
          <a:xfrm>
            <a:off x="2153005" y="5671995"/>
            <a:ext cx="6172200" cy="962025"/>
          </a:xfrm>
          <a:prstGeom prst="rect">
            <a:avLst/>
          </a:prstGeom>
        </p:spPr>
      </p:pic>
      <p:sp>
        <p:nvSpPr>
          <p:cNvPr id="4" name="TextBox 3"/>
          <p:cNvSpPr txBox="1"/>
          <p:nvPr/>
        </p:nvSpPr>
        <p:spPr>
          <a:xfrm>
            <a:off x="0" y="5968341"/>
            <a:ext cx="3810000" cy="369332"/>
          </a:xfrm>
          <a:prstGeom prst="rect">
            <a:avLst/>
          </a:prstGeom>
          <a:noFill/>
        </p:spPr>
        <p:txBody>
          <a:bodyPr wrap="square" rtlCol="0">
            <a:spAutoFit/>
          </a:bodyPr>
          <a:lstStyle/>
          <a:p>
            <a:r>
              <a:rPr lang="en-US" dirty="0" smtClean="0"/>
              <a:t>www.vibrantfaith.org</a:t>
            </a:r>
            <a:endParaRPr lang="en-US" dirty="0"/>
          </a:p>
        </p:txBody>
      </p:sp>
    </p:spTree>
    <p:extLst>
      <p:ext uri="{BB962C8B-B14F-4D97-AF65-F5344CB8AC3E}">
        <p14:creationId xmlns:p14="http://schemas.microsoft.com/office/powerpoint/2010/main" val="2566438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52400"/>
            <a:ext cx="7848600" cy="6986528"/>
          </a:xfrm>
          <a:prstGeom prst="rect">
            <a:avLst/>
          </a:prstGeom>
          <a:noFill/>
        </p:spPr>
        <p:txBody>
          <a:bodyPr wrap="square" rtlCol="0">
            <a:spAutoFit/>
          </a:bodyPr>
          <a:lstStyle/>
          <a:p>
            <a:r>
              <a:rPr lang="en-US" sz="3200" dirty="0" smtClean="0"/>
              <a:t>Observe/Discuss</a:t>
            </a:r>
          </a:p>
          <a:p>
            <a:pPr marL="457200" indent="-457200">
              <a:buFont typeface="Arial" panose="020B0604020202020204" pitchFamily="34" charset="0"/>
              <a:buChar char="•"/>
            </a:pPr>
            <a:r>
              <a:rPr lang="en-US" sz="3200" dirty="0" smtClean="0"/>
              <a:t>What does this tell you about where faith happens?</a:t>
            </a:r>
          </a:p>
          <a:p>
            <a:pPr marL="457200" indent="-457200">
              <a:buFont typeface="Arial" panose="020B0604020202020204" pitchFamily="34" charset="0"/>
              <a:buChar char="•"/>
            </a:pPr>
            <a:r>
              <a:rPr lang="en-US" sz="3200" dirty="0" smtClean="0"/>
              <a:t>What does this tell you about how faith happens- experiences/processes</a:t>
            </a:r>
          </a:p>
          <a:p>
            <a:pPr marL="457200" indent="-457200">
              <a:buFont typeface="Arial" panose="020B0604020202020204" pitchFamily="34" charset="0"/>
              <a:buChar char="•"/>
            </a:pPr>
            <a:r>
              <a:rPr lang="en-US" sz="3200" dirty="0" smtClean="0"/>
              <a:t>When you look at your list of faith formation programs in your congregation, what settings do you utilize</a:t>
            </a:r>
            <a:r>
              <a:rPr lang="en-US" sz="3200" dirty="0"/>
              <a:t>? </a:t>
            </a:r>
            <a:endParaRPr lang="en-US" sz="3200" dirty="0" smtClean="0"/>
          </a:p>
          <a:p>
            <a:pPr marL="457200" indent="-457200">
              <a:buFont typeface="Arial" panose="020B0604020202020204" pitchFamily="34" charset="0"/>
              <a:buChar char="•"/>
            </a:pPr>
            <a:r>
              <a:rPr lang="en-US" sz="3200" dirty="0" smtClean="0"/>
              <a:t>How </a:t>
            </a:r>
            <a:r>
              <a:rPr lang="en-US" sz="3200" dirty="0"/>
              <a:t>might your parishioners better experience God’s living presence in the community</a:t>
            </a:r>
            <a:r>
              <a:rPr lang="en-US" sz="3200" dirty="0" smtClean="0"/>
              <a:t>?</a:t>
            </a:r>
            <a:endParaRPr lang="en-US" sz="3200" dirty="0"/>
          </a:p>
          <a:p>
            <a:pPr marL="457200" indent="-457200">
              <a:buFont typeface="Arial" panose="020B0604020202020204" pitchFamily="34" charset="0"/>
              <a:buChar char="•"/>
            </a:pPr>
            <a:r>
              <a:rPr lang="en-US" sz="3200" dirty="0"/>
              <a:t>How can you meet people “where they are at” in life?</a:t>
            </a:r>
          </a:p>
          <a:p>
            <a:pPr marL="457200" indent="-457200">
              <a:buFont typeface="Arial" panose="020B0604020202020204" pitchFamily="34" charset="0"/>
              <a:buChar char="•"/>
            </a:pPr>
            <a:endParaRPr lang="en-US" sz="3200" dirty="0"/>
          </a:p>
        </p:txBody>
      </p:sp>
      <p:sp>
        <p:nvSpPr>
          <p:cNvPr id="4" name="TextBox 3"/>
          <p:cNvSpPr txBox="1"/>
          <p:nvPr/>
        </p:nvSpPr>
        <p:spPr>
          <a:xfrm>
            <a:off x="3886200" y="6477000"/>
            <a:ext cx="3810000" cy="369332"/>
          </a:xfrm>
          <a:prstGeom prst="rect">
            <a:avLst/>
          </a:prstGeom>
          <a:noFill/>
        </p:spPr>
        <p:txBody>
          <a:bodyPr wrap="square" rtlCol="0">
            <a:spAutoFit/>
          </a:bodyPr>
          <a:lstStyle/>
          <a:p>
            <a:r>
              <a:rPr lang="en-US" dirty="0" smtClean="0"/>
              <a:t>www.vibrantfaith.org</a:t>
            </a:r>
            <a:endParaRPr lang="en-US" dirty="0"/>
          </a:p>
        </p:txBody>
      </p:sp>
    </p:spTree>
    <p:extLst>
      <p:ext uri="{BB962C8B-B14F-4D97-AF65-F5344CB8AC3E}">
        <p14:creationId xmlns:p14="http://schemas.microsoft.com/office/powerpoint/2010/main" val="3507320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143000"/>
            <a:ext cx="5943600" cy="5447645"/>
          </a:xfrm>
          <a:prstGeom prst="rect">
            <a:avLst/>
          </a:prstGeom>
          <a:noFill/>
        </p:spPr>
        <p:txBody>
          <a:bodyPr wrap="square" rtlCol="0">
            <a:spAutoFit/>
          </a:bodyPr>
          <a:lstStyle/>
          <a:p>
            <a:r>
              <a:rPr lang="en-US" sz="3600" dirty="0" smtClean="0"/>
              <a:t>Come up with a plan that will not overwhelm you:</a:t>
            </a:r>
          </a:p>
          <a:p>
            <a:pPr marL="342900" indent="-342900">
              <a:buFont typeface="Arial" panose="020B0604020202020204" pitchFamily="34" charset="0"/>
              <a:buChar char="•"/>
            </a:pPr>
            <a:r>
              <a:rPr lang="en-US" sz="3600" dirty="0" smtClean="0"/>
              <a:t>What’s lacking on your grid?</a:t>
            </a:r>
          </a:p>
          <a:p>
            <a:pPr marL="342900" indent="-342900">
              <a:buFont typeface="Arial" panose="020B0604020202020204" pitchFamily="34" charset="0"/>
              <a:buChar char="•"/>
            </a:pPr>
            <a:r>
              <a:rPr lang="en-US" sz="3600" dirty="0" smtClean="0"/>
              <a:t>What can be extended to other settings?</a:t>
            </a:r>
          </a:p>
          <a:p>
            <a:pPr marL="342900" indent="-342900">
              <a:buFont typeface="Arial" panose="020B0604020202020204" pitchFamily="34" charset="0"/>
              <a:buChar char="•"/>
            </a:pPr>
            <a:r>
              <a:rPr lang="en-US" sz="3600" dirty="0" smtClean="0"/>
              <a:t>Adopt examples shared?</a:t>
            </a:r>
          </a:p>
          <a:p>
            <a:pPr marL="342900" indent="-342900">
              <a:buFont typeface="Arial" panose="020B0604020202020204" pitchFamily="34" charset="0"/>
              <a:buChar char="•"/>
            </a:pPr>
            <a:r>
              <a:rPr lang="en-US" sz="3600" dirty="0" smtClean="0"/>
              <a:t>Concrete goal for A season, for ONE group, for ONE area</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40661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685800"/>
            <a:ext cx="5486400" cy="4832092"/>
          </a:xfrm>
          <a:prstGeom prst="rect">
            <a:avLst/>
          </a:prstGeom>
        </p:spPr>
        <p:txBody>
          <a:bodyPr wrap="square">
            <a:spAutoFit/>
          </a:bodyPr>
          <a:lstStyle/>
          <a:p>
            <a:r>
              <a:rPr lang="en-US" sz="2800" dirty="0"/>
              <a:t>Advice</a:t>
            </a:r>
          </a:p>
          <a:p>
            <a:pPr marL="571500" indent="-571500">
              <a:buFont typeface="Arial" panose="020B0604020202020204" pitchFamily="34" charset="0"/>
              <a:buChar char="•"/>
            </a:pPr>
            <a:r>
              <a:rPr lang="en-US" sz="2800" dirty="0"/>
              <a:t>Don’t get overwhelmed! Get one idea and run with it</a:t>
            </a:r>
          </a:p>
          <a:p>
            <a:endParaRPr lang="en-US" sz="2800" dirty="0"/>
          </a:p>
          <a:p>
            <a:pPr marL="571500" indent="-571500">
              <a:buFont typeface="Arial" panose="020B0604020202020204" pitchFamily="34" charset="0"/>
              <a:buChar char="•"/>
            </a:pPr>
            <a:r>
              <a:rPr lang="en-US" sz="2800" dirty="0"/>
              <a:t>Learn from your mistakes</a:t>
            </a:r>
          </a:p>
          <a:p>
            <a:endParaRPr lang="en-US" sz="2800" dirty="0"/>
          </a:p>
          <a:p>
            <a:pPr marL="571500" indent="-571500">
              <a:buFont typeface="Arial" panose="020B0604020202020204" pitchFamily="34" charset="0"/>
              <a:buChar char="•"/>
            </a:pPr>
            <a:r>
              <a:rPr lang="en-US" sz="2800" dirty="0"/>
              <a:t>Network and commiserate with each other</a:t>
            </a:r>
          </a:p>
          <a:p>
            <a:endParaRPr lang="en-US" sz="2800" dirty="0"/>
          </a:p>
          <a:p>
            <a:pPr marL="571500" indent="-571500">
              <a:buFont typeface="Arial" panose="020B0604020202020204" pitchFamily="34" charset="0"/>
              <a:buChar char="•"/>
            </a:pPr>
            <a:r>
              <a:rPr lang="en-US" sz="2800" dirty="0"/>
              <a:t>Celebrate what works and share with others</a:t>
            </a:r>
          </a:p>
        </p:txBody>
      </p:sp>
      <p:sp>
        <p:nvSpPr>
          <p:cNvPr id="3" name="TextBox 2"/>
          <p:cNvSpPr txBox="1"/>
          <p:nvPr/>
        </p:nvSpPr>
        <p:spPr>
          <a:xfrm>
            <a:off x="3886200" y="6477000"/>
            <a:ext cx="3810000" cy="369332"/>
          </a:xfrm>
          <a:prstGeom prst="rect">
            <a:avLst/>
          </a:prstGeom>
          <a:noFill/>
        </p:spPr>
        <p:txBody>
          <a:bodyPr wrap="square" rtlCol="0">
            <a:spAutoFit/>
          </a:bodyPr>
          <a:lstStyle/>
          <a:p>
            <a:r>
              <a:rPr lang="en-US" dirty="0" smtClean="0"/>
              <a:t>www.vibrantfaith.org</a:t>
            </a:r>
            <a:endParaRPr lang="en-US" dirty="0"/>
          </a:p>
        </p:txBody>
      </p:sp>
    </p:spTree>
    <p:extLst>
      <p:ext uri="{BB962C8B-B14F-4D97-AF65-F5344CB8AC3E}">
        <p14:creationId xmlns:p14="http://schemas.microsoft.com/office/powerpoint/2010/main" val="4142722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652" y="378940"/>
            <a:ext cx="7779224" cy="6986528"/>
          </a:xfrm>
          <a:prstGeom prst="rect">
            <a:avLst/>
          </a:prstGeom>
          <a:noFill/>
        </p:spPr>
        <p:txBody>
          <a:bodyPr wrap="square" rtlCol="0">
            <a:spAutoFit/>
          </a:bodyPr>
          <a:lstStyle/>
          <a:p>
            <a:r>
              <a:rPr lang="en-US" sz="3200" dirty="0" smtClean="0"/>
              <a:t>First Step Ideas:</a:t>
            </a:r>
            <a:endParaRPr lang="en-US" sz="3200" dirty="0"/>
          </a:p>
          <a:p>
            <a:pPr marL="457200" indent="-457200">
              <a:buFontTx/>
              <a:buChar char="-"/>
            </a:pPr>
            <a:r>
              <a:rPr lang="en-US" sz="3200" dirty="0" smtClean="0"/>
              <a:t>Lent tweet, embed SSJE, Lent in a Bag</a:t>
            </a:r>
          </a:p>
          <a:p>
            <a:pPr marL="457200" indent="-457200">
              <a:buFontTx/>
              <a:buChar char="-"/>
            </a:pPr>
            <a:r>
              <a:rPr lang="en-US" sz="3200" dirty="0" smtClean="0"/>
              <a:t>Flat Jesus this summer</a:t>
            </a:r>
          </a:p>
          <a:p>
            <a:pPr marL="457200" indent="-457200">
              <a:buFontTx/>
              <a:buChar char="-"/>
            </a:pPr>
            <a:r>
              <a:rPr lang="en-US" sz="3200" dirty="0" smtClean="0"/>
              <a:t>Virtual Group- teens? Some segments of adults?</a:t>
            </a:r>
          </a:p>
          <a:p>
            <a:pPr marL="457200" indent="-457200">
              <a:buFontTx/>
              <a:buChar char="-"/>
            </a:pPr>
            <a:r>
              <a:rPr lang="en-US" sz="3200" dirty="0" smtClean="0"/>
              <a:t>Add a link to a weekly email to parents with a video reflection </a:t>
            </a:r>
          </a:p>
          <a:p>
            <a:pPr marL="457200" indent="-457200">
              <a:buFontTx/>
              <a:buChar char="-"/>
            </a:pPr>
            <a:r>
              <a:rPr lang="en-US" sz="3200" dirty="0" smtClean="0"/>
              <a:t>Curate some online resources?</a:t>
            </a:r>
          </a:p>
          <a:p>
            <a:pPr marL="457200" indent="-457200">
              <a:buFontTx/>
              <a:buChar char="-"/>
            </a:pPr>
            <a:r>
              <a:rPr lang="en-US" sz="3200" dirty="0" smtClean="0"/>
              <a:t>Parents</a:t>
            </a:r>
            <a:r>
              <a:rPr lang="en-US" sz="3200" dirty="0"/>
              <a:t>’ Baptismal preparation program which includes a closed online discussion group before the parents meet IRL (in real life) at the parish. </a:t>
            </a:r>
            <a:endParaRPr lang="en-US" sz="3200" dirty="0" smtClean="0"/>
          </a:p>
          <a:p>
            <a:pPr marL="457200" indent="-457200">
              <a:buFontTx/>
              <a:buChar char="-"/>
            </a:pPr>
            <a:r>
              <a:rPr lang="en-US" sz="3200" dirty="0" smtClean="0"/>
              <a:t>Other? </a:t>
            </a:r>
          </a:p>
          <a:p>
            <a:pPr marL="457200" indent="-457200">
              <a:buFontTx/>
              <a:buChar char="-"/>
            </a:pPr>
            <a:endParaRPr lang="en-US" sz="3200" dirty="0"/>
          </a:p>
        </p:txBody>
      </p:sp>
    </p:spTree>
    <p:extLst>
      <p:ext uri="{BB962C8B-B14F-4D97-AF65-F5344CB8AC3E}">
        <p14:creationId xmlns:p14="http://schemas.microsoft.com/office/powerpoint/2010/main" val="1205017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685800"/>
            <a:ext cx="5791200" cy="4832092"/>
          </a:xfrm>
          <a:prstGeom prst="rect">
            <a:avLst/>
          </a:prstGeom>
          <a:noFill/>
        </p:spPr>
        <p:txBody>
          <a:bodyPr wrap="square" rtlCol="0">
            <a:spAutoFit/>
          </a:bodyPr>
          <a:lstStyle/>
          <a:p>
            <a:r>
              <a:rPr lang="en-US" sz="4400" dirty="0" smtClean="0"/>
              <a:t>Digital Revolution</a:t>
            </a:r>
          </a:p>
          <a:p>
            <a:endParaRPr lang="en-US" sz="4400" dirty="0"/>
          </a:p>
          <a:p>
            <a:pPr marL="571500" indent="-571500">
              <a:buFont typeface="Arial" panose="020B0604020202020204" pitchFamily="34" charset="0"/>
              <a:buChar char="•"/>
            </a:pPr>
            <a:r>
              <a:rPr lang="en-US" sz="4400" dirty="0" smtClean="0"/>
              <a:t>Good?</a:t>
            </a:r>
          </a:p>
          <a:p>
            <a:pPr marL="571500" indent="-571500">
              <a:buFont typeface="Arial" panose="020B0604020202020204" pitchFamily="34" charset="0"/>
              <a:buChar char="•"/>
            </a:pPr>
            <a:r>
              <a:rPr lang="en-US" sz="4400" dirty="0" smtClean="0"/>
              <a:t>Bad?</a:t>
            </a:r>
          </a:p>
          <a:p>
            <a:pPr marL="571500" indent="-571500">
              <a:buFont typeface="Arial" panose="020B0604020202020204" pitchFamily="34" charset="0"/>
              <a:buChar char="•"/>
            </a:pPr>
            <a:r>
              <a:rPr lang="en-US" sz="4400" dirty="0" smtClean="0"/>
              <a:t>Here to stay.. And grow</a:t>
            </a:r>
          </a:p>
          <a:p>
            <a:pPr marL="571500" indent="-571500">
              <a:buFont typeface="Arial" panose="020B0604020202020204" pitchFamily="34" charset="0"/>
              <a:buChar char="•"/>
            </a:pPr>
            <a:r>
              <a:rPr lang="en-US" sz="4400" dirty="0" smtClean="0"/>
              <a:t>It changes everything!</a:t>
            </a:r>
            <a:endParaRPr lang="en-US" sz="4400" dirty="0"/>
          </a:p>
        </p:txBody>
      </p:sp>
    </p:spTree>
    <p:extLst>
      <p:ext uri="{BB962C8B-B14F-4D97-AF65-F5344CB8AC3E}">
        <p14:creationId xmlns:p14="http://schemas.microsoft.com/office/powerpoint/2010/main" val="2097179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799" y="471487"/>
            <a:ext cx="8153401" cy="463391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956801543"/>
              </p:ext>
            </p:extLst>
          </p:nvPr>
        </p:nvGraphicFramePr>
        <p:xfrm>
          <a:off x="1676400" y="5486400"/>
          <a:ext cx="6934200" cy="777240"/>
        </p:xfrm>
        <a:graphic>
          <a:graphicData uri="http://schemas.openxmlformats.org/drawingml/2006/table">
            <a:tbl>
              <a:tblPr/>
              <a:tblGrid>
                <a:gridCol w="6934200"/>
              </a:tblGrid>
              <a:tr h="777240">
                <a:tc>
                  <a:txBody>
                    <a:bodyPr/>
                    <a:lstStyle/>
                    <a:p>
                      <a:pPr fontAlgn="b"/>
                      <a:r>
                        <a:rPr lang="en-US" sz="2000" b="1" dirty="0">
                          <a:solidFill>
                            <a:schemeClr val="bg2"/>
                          </a:solidFill>
                          <a:effectLst/>
                        </a:rPr>
                        <a:t>Do What Matters - Twin Cities - April </a:t>
                      </a:r>
                      <a:r>
                        <a:rPr lang="en-US" sz="2000" b="1" dirty="0" smtClean="0">
                          <a:solidFill>
                            <a:schemeClr val="bg2"/>
                          </a:solidFill>
                          <a:effectLst/>
                        </a:rPr>
                        <a:t>14-15</a:t>
                      </a:r>
                      <a:endParaRPr lang="en-US" sz="2000" b="0" dirty="0">
                        <a:solidFill>
                          <a:schemeClr val="bg2"/>
                        </a:solidFill>
                        <a:effectLst/>
                        <a:latin typeface="Helvetica Neue"/>
                      </a:endParaRPr>
                    </a:p>
                    <a:p>
                      <a:pPr algn="l" fontAlgn="b"/>
                      <a:r>
                        <a:rPr lang="en-US" sz="2000" b="0" dirty="0">
                          <a:solidFill>
                            <a:schemeClr val="bg2"/>
                          </a:solidFill>
                          <a:effectLst/>
                          <a:latin typeface="Helvetica Neue"/>
                        </a:rPr>
                        <a:t>Eden Prairie, MN</a:t>
                      </a:r>
                    </a:p>
                  </a:txBody>
                  <a:tcPr marL="77724" marR="77724" marT="38862" marB="38862"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509186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762000"/>
            <a:ext cx="6096000" cy="4524315"/>
          </a:xfrm>
          <a:prstGeom prst="rect">
            <a:avLst/>
          </a:prstGeom>
          <a:noFill/>
        </p:spPr>
        <p:txBody>
          <a:bodyPr wrap="square" rtlCol="0">
            <a:spAutoFit/>
          </a:bodyPr>
          <a:lstStyle/>
          <a:p>
            <a:r>
              <a:rPr lang="en-US" sz="4800" dirty="0" smtClean="0"/>
              <a:t>E-Formation 2015</a:t>
            </a:r>
          </a:p>
          <a:p>
            <a:r>
              <a:rPr lang="en-US" sz="4800" dirty="0" smtClean="0"/>
              <a:t>June 1-3, 2015</a:t>
            </a:r>
          </a:p>
          <a:p>
            <a:r>
              <a:rPr lang="en-US" sz="4800" dirty="0" smtClean="0"/>
              <a:t>Virginia Theological Seminary</a:t>
            </a:r>
          </a:p>
          <a:p>
            <a:r>
              <a:rPr lang="en-US" sz="4800" dirty="0" smtClean="0"/>
              <a:t>or participate via webinar</a:t>
            </a:r>
          </a:p>
        </p:txBody>
      </p:sp>
      <p:sp>
        <p:nvSpPr>
          <p:cNvPr id="4" name="Rectangle 3"/>
          <p:cNvSpPr/>
          <p:nvPr/>
        </p:nvSpPr>
        <p:spPr>
          <a:xfrm>
            <a:off x="1981200" y="5486400"/>
            <a:ext cx="6400800" cy="830997"/>
          </a:xfrm>
          <a:prstGeom prst="rect">
            <a:avLst/>
          </a:prstGeom>
        </p:spPr>
        <p:txBody>
          <a:bodyPr wrap="square">
            <a:spAutoFit/>
          </a:bodyPr>
          <a:lstStyle/>
          <a:p>
            <a:r>
              <a:rPr lang="en-US" sz="2400" dirty="0">
                <a:hlinkClick r:id="rId2"/>
              </a:rPr>
              <a:t>http://www.eformationvts.org/about-e-formation-2015/</a:t>
            </a:r>
            <a:endParaRPr lang="en-US" sz="2400" dirty="0"/>
          </a:p>
        </p:txBody>
      </p:sp>
    </p:spTree>
    <p:extLst>
      <p:ext uri="{BB962C8B-B14F-4D97-AF65-F5344CB8AC3E}">
        <p14:creationId xmlns:p14="http://schemas.microsoft.com/office/powerpoint/2010/main" val="2277439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5 Characteristics of an Online Presence that is Ministry</a:t>
            </a:r>
            <a:endParaRPr lang="en-US" dirty="0"/>
          </a:p>
        </p:txBody>
      </p:sp>
      <p:sp>
        <p:nvSpPr>
          <p:cNvPr id="3" name="Subtitle 2"/>
          <p:cNvSpPr>
            <a:spLocks noGrp="1"/>
          </p:cNvSpPr>
          <p:nvPr>
            <p:ph type="subTitle" sz="quarter" idx="1"/>
          </p:nvPr>
        </p:nvSpPr>
        <p:spPr/>
        <p:txBody>
          <a:bodyPr/>
          <a:lstStyle/>
          <a:p>
            <a:r>
              <a:rPr lang="en-US" dirty="0" smtClean="0"/>
              <a:t>Sr. Susan Wolf, SND  April 15, 2014 </a:t>
            </a:r>
          </a:p>
          <a:p>
            <a:r>
              <a:rPr lang="en-US" dirty="0" smtClean="0"/>
              <a:t>www.catholicwebsolutions.com</a:t>
            </a:r>
            <a:endParaRPr lang="en-US" dirty="0"/>
          </a:p>
        </p:txBody>
      </p:sp>
    </p:spTree>
    <p:extLst>
      <p:ext uri="{BB962C8B-B14F-4D97-AF65-F5344CB8AC3E}">
        <p14:creationId xmlns:p14="http://schemas.microsoft.com/office/powerpoint/2010/main" val="653987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228600"/>
            <a:ext cx="7772400" cy="1143000"/>
          </a:xfrm>
        </p:spPr>
        <p:txBody>
          <a:bodyPr>
            <a:normAutofit/>
          </a:bodyPr>
          <a:lstStyle/>
          <a:p>
            <a:pPr algn="ctr"/>
            <a:r>
              <a:rPr lang="en-US" dirty="0" smtClean="0"/>
              <a:t>Reimagining Faith Formation</a:t>
            </a:r>
            <a:endParaRPr lang="en-US" dirty="0"/>
          </a:p>
        </p:txBody>
      </p:sp>
      <p:sp>
        <p:nvSpPr>
          <p:cNvPr id="5" name="Content Placeholder 4"/>
          <p:cNvSpPr>
            <a:spLocks noGrp="1"/>
          </p:cNvSpPr>
          <p:nvPr>
            <p:ph idx="1"/>
          </p:nvPr>
        </p:nvSpPr>
        <p:spPr>
          <a:xfrm>
            <a:off x="457200" y="1219200"/>
            <a:ext cx="8229600" cy="5160966"/>
          </a:xfrm>
        </p:spPr>
        <p:txBody>
          <a:bodyPr>
            <a:noAutofit/>
          </a:bodyPr>
          <a:lstStyle/>
          <a:p>
            <a:pPr marL="114300" indent="0" algn="ctr">
              <a:buClr>
                <a:schemeClr val="accent3"/>
              </a:buClr>
              <a:buNone/>
            </a:pPr>
            <a:r>
              <a:rPr lang="en-US" sz="3600" b="1" dirty="0" smtClean="0">
                <a:solidFill>
                  <a:schemeClr val="accent3"/>
                </a:solidFill>
              </a:rPr>
              <a:t>Lifelong &amp; Lifewide</a:t>
            </a:r>
          </a:p>
          <a:p>
            <a:pPr marL="114300" indent="0" algn="ctr">
              <a:buClr>
                <a:schemeClr val="accent3"/>
              </a:buClr>
              <a:buNone/>
            </a:pPr>
            <a:r>
              <a:rPr lang="en-US" sz="3600" b="1" dirty="0" smtClean="0">
                <a:solidFill>
                  <a:schemeClr val="accent3"/>
                </a:solidFill>
              </a:rPr>
              <a:t>Intergenerational &amp; Generational </a:t>
            </a:r>
          </a:p>
          <a:p>
            <a:pPr marL="114300" indent="0" algn="ctr">
              <a:buClr>
                <a:schemeClr val="accent3"/>
              </a:buClr>
              <a:buNone/>
            </a:pPr>
            <a:r>
              <a:rPr lang="en-US" sz="3600" b="1" dirty="0">
                <a:solidFill>
                  <a:schemeClr val="accent3"/>
                </a:solidFill>
              </a:rPr>
              <a:t>Networked </a:t>
            </a:r>
          </a:p>
          <a:p>
            <a:pPr marL="114300" indent="0" algn="ctr">
              <a:buClr>
                <a:schemeClr val="accent3"/>
              </a:buClr>
              <a:buNone/>
            </a:pPr>
            <a:r>
              <a:rPr lang="en-US" sz="3600" b="1" dirty="0">
                <a:solidFill>
                  <a:schemeClr val="accent3"/>
                </a:solidFill>
              </a:rPr>
              <a:t>Missional </a:t>
            </a:r>
          </a:p>
          <a:p>
            <a:pPr marL="114300" indent="0" algn="ctr">
              <a:buClr>
                <a:schemeClr val="accent3"/>
              </a:buClr>
              <a:buNone/>
            </a:pPr>
            <a:r>
              <a:rPr lang="en-US" sz="3600" b="1" dirty="0" smtClean="0">
                <a:solidFill>
                  <a:schemeClr val="accent3"/>
                </a:solidFill>
              </a:rPr>
              <a:t>Connected &amp; Blended</a:t>
            </a:r>
          </a:p>
          <a:p>
            <a:pPr marL="114300" indent="0" algn="ctr">
              <a:buClr>
                <a:schemeClr val="accent3"/>
              </a:buClr>
              <a:buNone/>
            </a:pPr>
            <a:r>
              <a:rPr lang="en-US" sz="3600" b="1" dirty="0" smtClean="0">
                <a:solidFill>
                  <a:schemeClr val="accent3"/>
                </a:solidFill>
              </a:rPr>
              <a:t>Personalized</a:t>
            </a:r>
          </a:p>
          <a:p>
            <a:pPr marL="114300" indent="0" algn="ctr">
              <a:buClr>
                <a:schemeClr val="accent3"/>
              </a:buClr>
              <a:buNone/>
            </a:pPr>
            <a:r>
              <a:rPr lang="en-US" sz="3600" b="1" dirty="0" smtClean="0">
                <a:solidFill>
                  <a:schemeClr val="accent3"/>
                </a:solidFill>
              </a:rPr>
              <a:t>Curated </a:t>
            </a:r>
          </a:p>
        </p:txBody>
      </p:sp>
    </p:spTree>
    <p:extLst>
      <p:ext uri="{BB962C8B-B14F-4D97-AF65-F5344CB8AC3E}">
        <p14:creationId xmlns:p14="http://schemas.microsoft.com/office/powerpoint/2010/main" val="864052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1832610"/>
            <a:ext cx="7284720" cy="3139321"/>
          </a:xfrm>
          <a:prstGeom prst="rect">
            <a:avLst/>
          </a:prstGeom>
          <a:noFill/>
        </p:spPr>
        <p:txBody>
          <a:bodyPr wrap="square" rtlCol="0">
            <a:spAutoFit/>
          </a:bodyPr>
          <a:lstStyle/>
          <a:p>
            <a:pPr marL="457200" indent="-457200">
              <a:buFontTx/>
              <a:buChar char="-"/>
            </a:pPr>
            <a:r>
              <a:rPr lang="en-US" sz="3300" dirty="0"/>
              <a:t>N</a:t>
            </a:r>
            <a:r>
              <a:rPr lang="en-US" sz="3300" dirty="0" smtClean="0"/>
              <a:t>ot </a:t>
            </a:r>
            <a:r>
              <a:rPr lang="en-US" sz="3300" dirty="0"/>
              <a:t>every religious/ministry presence online is a quality presence</a:t>
            </a:r>
            <a:r>
              <a:rPr lang="en-US" sz="3300" dirty="0" smtClean="0"/>
              <a:t>!</a:t>
            </a:r>
          </a:p>
          <a:p>
            <a:endParaRPr lang="en-US" sz="3300" dirty="0"/>
          </a:p>
          <a:p>
            <a:r>
              <a:rPr lang="en-US" sz="3300" dirty="0"/>
              <a:t>- </a:t>
            </a:r>
            <a:r>
              <a:rPr lang="en-US" sz="3300" dirty="0" smtClean="0"/>
              <a:t>It </a:t>
            </a:r>
            <a:r>
              <a:rPr lang="en-US" sz="3300" dirty="0"/>
              <a:t>is simply not enough to be online–we have to be online with a vision and a </a:t>
            </a:r>
            <a:r>
              <a:rPr lang="en-US" sz="3300" dirty="0" smtClean="0"/>
              <a:t>purpose that is joyful and faithful.</a:t>
            </a:r>
            <a:endParaRPr lang="en-US" sz="3300" dirty="0"/>
          </a:p>
        </p:txBody>
      </p:sp>
    </p:spTree>
    <p:extLst>
      <p:ext uri="{BB962C8B-B14F-4D97-AF65-F5344CB8AC3E}">
        <p14:creationId xmlns:p14="http://schemas.microsoft.com/office/powerpoint/2010/main" val="786313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609600"/>
            <a:ext cx="7772400" cy="914400"/>
          </a:xfrm>
        </p:spPr>
        <p:txBody>
          <a:bodyPr/>
          <a:lstStyle/>
          <a:p>
            <a:r>
              <a:rPr lang="en-US" dirty="0" smtClean="0"/>
              <a:t>Our </a:t>
            </a:r>
            <a:r>
              <a:rPr lang="en-US" dirty="0"/>
              <a:t>Prayer for the </a:t>
            </a:r>
            <a:r>
              <a:rPr lang="en-US" dirty="0" smtClean="0"/>
              <a:t/>
            </a:r>
            <a:br>
              <a:rPr lang="en-US" dirty="0" smtClean="0"/>
            </a:br>
            <a:r>
              <a:rPr lang="en-US" dirty="0" smtClean="0"/>
              <a:t>People </a:t>
            </a:r>
            <a:r>
              <a:rPr lang="en-US" dirty="0"/>
              <a:t>We Serve</a:t>
            </a:r>
            <a:br>
              <a:rPr lang="en-US" dirty="0"/>
            </a:br>
            <a:endParaRPr lang="en-US" dirty="0"/>
          </a:p>
        </p:txBody>
      </p:sp>
      <p:sp>
        <p:nvSpPr>
          <p:cNvPr id="3" name="Content Placeholder 2"/>
          <p:cNvSpPr>
            <a:spLocks noGrp="1"/>
          </p:cNvSpPr>
          <p:nvPr>
            <p:ph idx="1"/>
          </p:nvPr>
        </p:nvSpPr>
        <p:spPr>
          <a:xfrm>
            <a:off x="1143000" y="1524000"/>
            <a:ext cx="7772400" cy="4114800"/>
          </a:xfrm>
        </p:spPr>
        <p:txBody>
          <a:bodyPr/>
          <a:lstStyle/>
          <a:p>
            <a:r>
              <a:rPr lang="en-US" sz="2800" dirty="0" smtClean="0"/>
              <a:t>“It </a:t>
            </a:r>
            <a:r>
              <a:rPr lang="en-US" sz="2800" dirty="0"/>
              <a:t>is very easy to forget why we have taken on this new web ministry.  We can get caught up in the learning curve, the deadlines, the distractions, and stop or never start to pray over what we are doing and why we are doing it.  We can forget to pray for the people we might touch through this ministry—to pray that our words and images truly communicate God’s love to them and our love as well</a:t>
            </a:r>
            <a:r>
              <a:rPr lang="en-US" sz="2800" dirty="0" smtClean="0"/>
              <a:t>.” </a:t>
            </a:r>
          </a:p>
          <a:p>
            <a:r>
              <a:rPr lang="en-US" sz="2800" dirty="0" smtClean="0"/>
              <a:t>“We </a:t>
            </a:r>
            <a:r>
              <a:rPr lang="en-US" sz="2800" dirty="0"/>
              <a:t>can even forget that “The principal agent of evangelization is the Holy Spirit.”</a:t>
            </a:r>
          </a:p>
        </p:txBody>
      </p:sp>
    </p:spTree>
    <p:extLst>
      <p:ext uri="{BB962C8B-B14F-4D97-AF65-F5344CB8AC3E}">
        <p14:creationId xmlns:p14="http://schemas.microsoft.com/office/powerpoint/2010/main" val="2235888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As we get ready to move forward…</a:t>
            </a:r>
            <a:endParaRPr lang="en-US" dirty="0"/>
          </a:p>
        </p:txBody>
      </p:sp>
    </p:spTree>
    <p:extLst>
      <p:ext uri="{BB962C8B-B14F-4D97-AF65-F5344CB8AC3E}">
        <p14:creationId xmlns:p14="http://schemas.microsoft.com/office/powerpoint/2010/main" val="4102943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629" y="641446"/>
            <a:ext cx="6611279" cy="4955772"/>
          </a:xfrm>
          <a:prstGeom prst="rect">
            <a:avLst/>
          </a:prstGeom>
        </p:spPr>
      </p:pic>
    </p:spTree>
    <p:extLst>
      <p:ext uri="{BB962C8B-B14F-4D97-AF65-F5344CB8AC3E}">
        <p14:creationId xmlns:p14="http://schemas.microsoft.com/office/powerpoint/2010/main" val="2357551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Adaptive Presence</a:t>
            </a:r>
            <a:endParaRPr lang="en-US" dirty="0"/>
          </a:p>
        </p:txBody>
      </p:sp>
      <p:sp>
        <p:nvSpPr>
          <p:cNvPr id="3" name="Text Placeholder 2"/>
          <p:cNvSpPr>
            <a:spLocks noGrp="1"/>
          </p:cNvSpPr>
          <p:nvPr>
            <p:ph type="body" idx="1"/>
          </p:nvPr>
        </p:nvSpPr>
        <p:spPr>
          <a:xfrm>
            <a:off x="256891" y="1143000"/>
            <a:ext cx="8229600" cy="4967574"/>
          </a:xfrm>
        </p:spPr>
        <p:txBody>
          <a:bodyPr>
            <a:normAutofit fontScale="92500" lnSpcReduction="10000"/>
          </a:bodyPr>
          <a:lstStyle/>
          <a:p>
            <a:endParaRPr lang="en-US" dirty="0" smtClean="0"/>
          </a:p>
          <a:p>
            <a:pPr>
              <a:buFont typeface="Wingdings" panose="05000000000000000000" pitchFamily="2" charset="2"/>
              <a:buChar char="v"/>
            </a:pPr>
            <a:r>
              <a:rPr lang="en-US" sz="2800" dirty="0" smtClean="0"/>
              <a:t>How can you open up in vulnerability; </a:t>
            </a:r>
          </a:p>
          <a:p>
            <a:pPr marL="0" indent="0">
              <a:buNone/>
            </a:pPr>
            <a:r>
              <a:rPr lang="en-US" sz="2800" dirty="0" smtClean="0"/>
              <a:t>shedding your old shell?</a:t>
            </a:r>
          </a:p>
          <a:p>
            <a:pPr marL="0" indent="0">
              <a:buNone/>
            </a:pPr>
            <a:endParaRPr lang="en-US" sz="2800" dirty="0" smtClean="0"/>
          </a:p>
          <a:p>
            <a:pPr>
              <a:buFont typeface="Wingdings" panose="05000000000000000000" pitchFamily="2" charset="2"/>
              <a:buChar char="v"/>
            </a:pPr>
            <a:r>
              <a:rPr lang="en-US" sz="2800" dirty="0" smtClean="0"/>
              <a:t>What kind of courage is required to risk         blindness &amp; exposure as you move forward?</a:t>
            </a:r>
          </a:p>
          <a:p>
            <a:pPr marL="0" indent="0">
              <a:buNone/>
            </a:pPr>
            <a:endParaRPr lang="en-US" sz="2800" dirty="0" smtClean="0"/>
          </a:p>
          <a:p>
            <a:pPr>
              <a:buFont typeface="Wingdings" panose="05000000000000000000" pitchFamily="2" charset="2"/>
              <a:buChar char="v"/>
            </a:pPr>
            <a:r>
              <a:rPr lang="en-US" sz="2800" dirty="0" smtClean="0"/>
              <a:t>How can you take in the context around you so that something new might emerge?</a:t>
            </a:r>
          </a:p>
          <a:p>
            <a:pPr marL="0" indent="0">
              <a:buNone/>
            </a:pPr>
            <a:endParaRPr lang="en-US" sz="2800" dirty="0" smtClean="0"/>
          </a:p>
          <a:p>
            <a:pPr>
              <a:buFont typeface="Wingdings" panose="05000000000000000000" pitchFamily="2" charset="2"/>
              <a:buChar char="v"/>
            </a:pPr>
            <a:r>
              <a:rPr lang="en-US" sz="2800" dirty="0" smtClean="0"/>
              <a:t>How might your congregation become an adaptive community, able to surrender prior structures while calling forth new practices?</a:t>
            </a:r>
            <a:endParaRPr lang="en-US" sz="2800" dirty="0"/>
          </a:p>
        </p:txBody>
      </p:sp>
      <p:pic>
        <p:nvPicPr>
          <p:cNvPr id="4" name="Picture 3"/>
          <p:cNvPicPr>
            <a:picLocks noChangeAspect="1"/>
          </p:cNvPicPr>
          <p:nvPr/>
        </p:nvPicPr>
        <p:blipFill>
          <a:blip r:embed="rId2"/>
          <a:stretch>
            <a:fillRect/>
          </a:stretch>
        </p:blipFill>
        <p:spPr>
          <a:xfrm>
            <a:off x="6869231" y="233694"/>
            <a:ext cx="2038350" cy="2981325"/>
          </a:xfrm>
          <a:prstGeom prst="rect">
            <a:avLst/>
          </a:prstGeom>
        </p:spPr>
      </p:pic>
    </p:spTree>
    <p:extLst>
      <p:ext uri="{BB962C8B-B14F-4D97-AF65-F5344CB8AC3E}">
        <p14:creationId xmlns:p14="http://schemas.microsoft.com/office/powerpoint/2010/main" val="382568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8700" y="571500"/>
            <a:ext cx="7086600" cy="5715000"/>
          </a:xfrm>
          <a:prstGeom prst="rect">
            <a:avLst/>
          </a:prstGeom>
        </p:spPr>
      </p:pic>
      <p:sp>
        <p:nvSpPr>
          <p:cNvPr id="3" name="TextBox 2"/>
          <p:cNvSpPr txBox="1"/>
          <p:nvPr/>
        </p:nvSpPr>
        <p:spPr>
          <a:xfrm>
            <a:off x="3505200" y="6286500"/>
            <a:ext cx="3657600" cy="369332"/>
          </a:xfrm>
          <a:prstGeom prst="rect">
            <a:avLst/>
          </a:prstGeom>
          <a:noFill/>
        </p:spPr>
        <p:txBody>
          <a:bodyPr wrap="square" rtlCol="0">
            <a:spAutoFit/>
          </a:bodyPr>
          <a:lstStyle/>
          <a:p>
            <a:r>
              <a:rPr lang="en-US" dirty="0" smtClean="0"/>
              <a:t>www.vibrantfaith.org</a:t>
            </a:r>
            <a:endParaRPr lang="en-US" dirty="0"/>
          </a:p>
        </p:txBody>
      </p:sp>
    </p:spTree>
    <p:extLst>
      <p:ext uri="{BB962C8B-B14F-4D97-AF65-F5344CB8AC3E}">
        <p14:creationId xmlns:p14="http://schemas.microsoft.com/office/powerpoint/2010/main" val="3464618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3912" y="661987"/>
            <a:ext cx="7496175" cy="5534025"/>
          </a:xfrm>
          <a:prstGeom prst="rect">
            <a:avLst/>
          </a:prstGeom>
        </p:spPr>
      </p:pic>
      <p:sp>
        <p:nvSpPr>
          <p:cNvPr id="3" name="TextBox 2"/>
          <p:cNvSpPr txBox="1"/>
          <p:nvPr/>
        </p:nvSpPr>
        <p:spPr>
          <a:xfrm>
            <a:off x="3505200" y="6286500"/>
            <a:ext cx="3657600" cy="369332"/>
          </a:xfrm>
          <a:prstGeom prst="rect">
            <a:avLst/>
          </a:prstGeom>
          <a:noFill/>
        </p:spPr>
        <p:txBody>
          <a:bodyPr wrap="square" rtlCol="0">
            <a:spAutoFit/>
          </a:bodyPr>
          <a:lstStyle/>
          <a:p>
            <a:r>
              <a:rPr lang="en-US" dirty="0" smtClean="0"/>
              <a:t>www.vibrantfaith.org</a:t>
            </a:r>
            <a:endParaRPr lang="en-US" dirty="0"/>
          </a:p>
        </p:txBody>
      </p:sp>
    </p:spTree>
    <p:extLst>
      <p:ext uri="{BB962C8B-B14F-4D97-AF65-F5344CB8AC3E}">
        <p14:creationId xmlns:p14="http://schemas.microsoft.com/office/powerpoint/2010/main" val="2239746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2025" y="561975"/>
            <a:ext cx="7219950" cy="5734050"/>
          </a:xfrm>
          <a:prstGeom prst="rect">
            <a:avLst/>
          </a:prstGeom>
        </p:spPr>
      </p:pic>
      <p:sp>
        <p:nvSpPr>
          <p:cNvPr id="3" name="TextBox 2"/>
          <p:cNvSpPr txBox="1"/>
          <p:nvPr/>
        </p:nvSpPr>
        <p:spPr>
          <a:xfrm>
            <a:off x="3505200" y="6286500"/>
            <a:ext cx="3657600" cy="369332"/>
          </a:xfrm>
          <a:prstGeom prst="rect">
            <a:avLst/>
          </a:prstGeom>
          <a:noFill/>
        </p:spPr>
        <p:txBody>
          <a:bodyPr wrap="square" rtlCol="0">
            <a:spAutoFit/>
          </a:bodyPr>
          <a:lstStyle/>
          <a:p>
            <a:r>
              <a:rPr lang="en-US" dirty="0" smtClean="0"/>
              <a:t>www.vibrantfaith.org</a:t>
            </a:r>
            <a:endParaRPr lang="en-US" dirty="0"/>
          </a:p>
        </p:txBody>
      </p:sp>
    </p:spTree>
    <p:extLst>
      <p:ext uri="{BB962C8B-B14F-4D97-AF65-F5344CB8AC3E}">
        <p14:creationId xmlns:p14="http://schemas.microsoft.com/office/powerpoint/2010/main" val="2172652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8237" y="2543175"/>
            <a:ext cx="6867525" cy="1771650"/>
          </a:xfrm>
          <a:prstGeom prst="rect">
            <a:avLst/>
          </a:prstGeom>
        </p:spPr>
      </p:pic>
      <p:pic>
        <p:nvPicPr>
          <p:cNvPr id="3" name="Picture 2"/>
          <p:cNvPicPr>
            <a:picLocks noChangeAspect="1"/>
          </p:cNvPicPr>
          <p:nvPr/>
        </p:nvPicPr>
        <p:blipFill>
          <a:blip r:embed="rId3"/>
          <a:stretch>
            <a:fillRect/>
          </a:stretch>
        </p:blipFill>
        <p:spPr>
          <a:xfrm>
            <a:off x="862012" y="595312"/>
            <a:ext cx="7419975" cy="5667375"/>
          </a:xfrm>
          <a:prstGeom prst="rect">
            <a:avLst/>
          </a:prstGeom>
        </p:spPr>
      </p:pic>
      <p:sp>
        <p:nvSpPr>
          <p:cNvPr id="4" name="TextBox 3"/>
          <p:cNvSpPr txBox="1"/>
          <p:nvPr/>
        </p:nvSpPr>
        <p:spPr>
          <a:xfrm>
            <a:off x="3505200" y="6286500"/>
            <a:ext cx="3657600" cy="369332"/>
          </a:xfrm>
          <a:prstGeom prst="rect">
            <a:avLst/>
          </a:prstGeom>
          <a:noFill/>
        </p:spPr>
        <p:txBody>
          <a:bodyPr wrap="square" rtlCol="0">
            <a:spAutoFit/>
          </a:bodyPr>
          <a:lstStyle/>
          <a:p>
            <a:r>
              <a:rPr lang="en-US" dirty="0" smtClean="0"/>
              <a:t>www.vibrantfaith.org</a:t>
            </a:r>
            <a:endParaRPr lang="en-US" dirty="0"/>
          </a:p>
        </p:txBody>
      </p:sp>
    </p:spTree>
    <p:extLst>
      <p:ext uri="{BB962C8B-B14F-4D97-AF65-F5344CB8AC3E}">
        <p14:creationId xmlns:p14="http://schemas.microsoft.com/office/powerpoint/2010/main" val="2597573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0" y="2747962"/>
            <a:ext cx="7239000" cy="1362075"/>
          </a:xfrm>
          <a:prstGeom prst="rect">
            <a:avLst/>
          </a:prstGeom>
        </p:spPr>
      </p:pic>
      <p:pic>
        <p:nvPicPr>
          <p:cNvPr id="3" name="Picture 2"/>
          <p:cNvPicPr>
            <a:picLocks noChangeAspect="1"/>
          </p:cNvPicPr>
          <p:nvPr/>
        </p:nvPicPr>
        <p:blipFill>
          <a:blip r:embed="rId3"/>
          <a:stretch>
            <a:fillRect/>
          </a:stretch>
        </p:blipFill>
        <p:spPr>
          <a:xfrm>
            <a:off x="838200" y="566737"/>
            <a:ext cx="7467600" cy="5724525"/>
          </a:xfrm>
          <a:prstGeom prst="rect">
            <a:avLst/>
          </a:prstGeom>
        </p:spPr>
      </p:pic>
      <p:sp>
        <p:nvSpPr>
          <p:cNvPr id="4" name="TextBox 3"/>
          <p:cNvSpPr txBox="1"/>
          <p:nvPr/>
        </p:nvSpPr>
        <p:spPr>
          <a:xfrm>
            <a:off x="3505200" y="6286500"/>
            <a:ext cx="3657600" cy="369332"/>
          </a:xfrm>
          <a:prstGeom prst="rect">
            <a:avLst/>
          </a:prstGeom>
          <a:noFill/>
        </p:spPr>
        <p:txBody>
          <a:bodyPr wrap="square" rtlCol="0">
            <a:spAutoFit/>
          </a:bodyPr>
          <a:lstStyle/>
          <a:p>
            <a:r>
              <a:rPr lang="en-US" dirty="0" smtClean="0"/>
              <a:t>www.vibrantfaith.org</a:t>
            </a:r>
            <a:endParaRPr lang="en-US" dirty="0"/>
          </a:p>
        </p:txBody>
      </p:sp>
    </p:spTree>
    <p:extLst>
      <p:ext uri="{BB962C8B-B14F-4D97-AF65-F5344CB8AC3E}">
        <p14:creationId xmlns:p14="http://schemas.microsoft.com/office/powerpoint/2010/main" val="2190945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616" y="1703785"/>
            <a:ext cx="8436769" cy="3450431"/>
          </a:xfrm>
          <a:prstGeom prst="rect">
            <a:avLst/>
          </a:prstGeom>
        </p:spPr>
      </p:pic>
      <p:sp>
        <p:nvSpPr>
          <p:cNvPr id="3" name="TextBox 2"/>
          <p:cNvSpPr txBox="1"/>
          <p:nvPr/>
        </p:nvSpPr>
        <p:spPr>
          <a:xfrm>
            <a:off x="3505200" y="5562600"/>
            <a:ext cx="3657600" cy="369332"/>
          </a:xfrm>
          <a:prstGeom prst="rect">
            <a:avLst/>
          </a:prstGeom>
          <a:noFill/>
        </p:spPr>
        <p:txBody>
          <a:bodyPr wrap="square" rtlCol="0">
            <a:spAutoFit/>
          </a:bodyPr>
          <a:lstStyle/>
          <a:p>
            <a:r>
              <a:rPr lang="en-US" dirty="0" smtClean="0"/>
              <a:t>www.vibrantfaith.org</a:t>
            </a:r>
            <a:endParaRPr lang="en-US" dirty="0"/>
          </a:p>
        </p:txBody>
      </p:sp>
    </p:spTree>
    <p:extLst>
      <p:ext uri="{BB962C8B-B14F-4D97-AF65-F5344CB8AC3E}">
        <p14:creationId xmlns:p14="http://schemas.microsoft.com/office/powerpoint/2010/main" val="4261058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4412" y="447675"/>
            <a:ext cx="7115175" cy="5962650"/>
          </a:xfrm>
          <a:prstGeom prst="rect">
            <a:avLst/>
          </a:prstGeom>
        </p:spPr>
      </p:pic>
      <p:sp>
        <p:nvSpPr>
          <p:cNvPr id="3" name="Flowchart: Process 2"/>
          <p:cNvSpPr/>
          <p:nvPr/>
        </p:nvSpPr>
        <p:spPr>
          <a:xfrm>
            <a:off x="1009934" y="450376"/>
            <a:ext cx="1514902" cy="3821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86200" y="6477000"/>
            <a:ext cx="3810000" cy="369332"/>
          </a:xfrm>
          <a:prstGeom prst="rect">
            <a:avLst/>
          </a:prstGeom>
          <a:noFill/>
        </p:spPr>
        <p:txBody>
          <a:bodyPr wrap="square" rtlCol="0">
            <a:spAutoFit/>
          </a:bodyPr>
          <a:lstStyle/>
          <a:p>
            <a:r>
              <a:rPr lang="en-US" dirty="0" smtClean="0"/>
              <a:t>www.vibrantfaith.org</a:t>
            </a:r>
            <a:endParaRPr lang="en-US" dirty="0"/>
          </a:p>
        </p:txBody>
      </p:sp>
    </p:spTree>
    <p:extLst>
      <p:ext uri="{BB962C8B-B14F-4D97-AF65-F5344CB8AC3E}">
        <p14:creationId xmlns:p14="http://schemas.microsoft.com/office/powerpoint/2010/main" val="4043566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609600"/>
            <a:ext cx="8496300" cy="5509200"/>
          </a:xfrm>
          <a:prstGeom prst="rect">
            <a:avLst/>
          </a:prstGeom>
          <a:noFill/>
        </p:spPr>
        <p:txBody>
          <a:bodyPr wrap="square" rtlCol="0">
            <a:spAutoFit/>
          </a:bodyPr>
          <a:lstStyle/>
          <a:p>
            <a:pPr algn="ctr"/>
            <a:r>
              <a:rPr lang="en-US" sz="3600" dirty="0" smtClean="0"/>
              <a:t>Where Can The Circles Blend Together? = Hybrid Faith Formation</a:t>
            </a:r>
          </a:p>
          <a:p>
            <a:endParaRPr lang="en-US" sz="3600" dirty="0" smtClean="0"/>
          </a:p>
          <a:p>
            <a:r>
              <a:rPr lang="en-US" sz="2800" dirty="0" smtClean="0"/>
              <a:t>Church Life             Daily/Home life via Online life</a:t>
            </a:r>
          </a:p>
          <a:p>
            <a:endParaRPr lang="en-US" sz="2800" dirty="0"/>
          </a:p>
          <a:p>
            <a:r>
              <a:rPr lang="en-US" sz="2800" dirty="0" smtClean="0"/>
              <a:t>Online Life             Daily/Home life             Church Life</a:t>
            </a:r>
          </a:p>
          <a:p>
            <a:endParaRPr lang="en-US" sz="2800" dirty="0"/>
          </a:p>
          <a:p>
            <a:r>
              <a:rPr lang="en-US" sz="2800" dirty="0" smtClean="0"/>
              <a:t>Community life            Daily/Home Life via Online Life</a:t>
            </a:r>
          </a:p>
          <a:p>
            <a:endParaRPr lang="en-US" sz="2800" dirty="0"/>
          </a:p>
          <a:p>
            <a:r>
              <a:rPr lang="en-US" sz="2800" dirty="0" smtClean="0"/>
              <a:t>Online Life            Church Life             Daily/Home Life</a:t>
            </a:r>
          </a:p>
          <a:p>
            <a:endParaRPr lang="en-US" sz="2800" dirty="0" smtClean="0"/>
          </a:p>
          <a:p>
            <a:endParaRPr lang="en-US" sz="2000" dirty="0"/>
          </a:p>
        </p:txBody>
      </p:sp>
      <p:sp>
        <p:nvSpPr>
          <p:cNvPr id="4" name="Right Arrow 3"/>
          <p:cNvSpPr/>
          <p:nvPr/>
        </p:nvSpPr>
        <p:spPr bwMode="auto">
          <a:xfrm>
            <a:off x="2330196" y="229941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 name="Right Arrow 4"/>
          <p:cNvSpPr/>
          <p:nvPr/>
        </p:nvSpPr>
        <p:spPr bwMode="auto">
          <a:xfrm>
            <a:off x="2208673" y="3144314"/>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6" name="Right Arrow 5"/>
          <p:cNvSpPr/>
          <p:nvPr/>
        </p:nvSpPr>
        <p:spPr bwMode="auto">
          <a:xfrm>
            <a:off x="5740908" y="3135492"/>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7" name="Right Arrow 6"/>
          <p:cNvSpPr/>
          <p:nvPr/>
        </p:nvSpPr>
        <p:spPr bwMode="auto">
          <a:xfrm>
            <a:off x="2780956" y="3989218"/>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8" name="Right Arrow 7"/>
          <p:cNvSpPr/>
          <p:nvPr/>
        </p:nvSpPr>
        <p:spPr bwMode="auto">
          <a:xfrm>
            <a:off x="5014754" y="4863331"/>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 name="Right Arrow 8"/>
          <p:cNvSpPr/>
          <p:nvPr/>
        </p:nvSpPr>
        <p:spPr bwMode="auto">
          <a:xfrm>
            <a:off x="2208673" y="4834124"/>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3886200" y="6477000"/>
            <a:ext cx="3810000" cy="369332"/>
          </a:xfrm>
          <a:prstGeom prst="rect">
            <a:avLst/>
          </a:prstGeom>
          <a:noFill/>
        </p:spPr>
        <p:txBody>
          <a:bodyPr wrap="square" rtlCol="0">
            <a:spAutoFit/>
          </a:bodyPr>
          <a:lstStyle/>
          <a:p>
            <a:r>
              <a:rPr lang="en-US" dirty="0" smtClean="0"/>
              <a:t>www.vibrantfaith.org</a:t>
            </a:r>
            <a:endParaRPr lang="en-US" dirty="0"/>
          </a:p>
        </p:txBody>
      </p:sp>
    </p:spTree>
    <p:extLst>
      <p:ext uri="{BB962C8B-B14F-4D97-AF65-F5344CB8AC3E}">
        <p14:creationId xmlns:p14="http://schemas.microsoft.com/office/powerpoint/2010/main" val="3450851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Three Seasons of Programming</a:t>
            </a:r>
            <a:endParaRPr lang="en-US" dirty="0"/>
          </a:p>
        </p:txBody>
      </p:sp>
      <p:sp>
        <p:nvSpPr>
          <p:cNvPr id="4" name="Content Placeholder 3"/>
          <p:cNvSpPr>
            <a:spLocks noGrp="1"/>
          </p:cNvSpPr>
          <p:nvPr>
            <p:ph sz="quarter" idx="1"/>
          </p:nvPr>
        </p:nvSpPr>
        <p:spPr>
          <a:xfrm>
            <a:off x="612648" y="1892300"/>
            <a:ext cx="2994152" cy="4635500"/>
          </a:xfrm>
        </p:spPr>
        <p:txBody>
          <a:bodyPr>
            <a:normAutofit fontScale="92500" lnSpcReduction="10000"/>
          </a:bodyPr>
          <a:lstStyle/>
          <a:p>
            <a:pPr marL="0" indent="0" algn="ctr">
              <a:buNone/>
            </a:pPr>
            <a:r>
              <a:rPr lang="en-US" sz="3200" b="1" dirty="0" smtClean="0">
                <a:solidFill>
                  <a:schemeClr val="accent3"/>
                </a:solidFill>
              </a:rPr>
              <a:t>Fall Season: September 1 – January 1</a:t>
            </a:r>
          </a:p>
          <a:p>
            <a:pPr marL="0" indent="0" algn="ctr">
              <a:buNone/>
            </a:pPr>
            <a:endParaRPr lang="en-US" sz="1200" b="1" dirty="0">
              <a:solidFill>
                <a:schemeClr val="accent3"/>
              </a:solidFill>
            </a:endParaRPr>
          </a:p>
          <a:p>
            <a:pPr marL="0" indent="0" algn="ctr">
              <a:buNone/>
            </a:pPr>
            <a:r>
              <a:rPr lang="en-US" sz="3200" b="1" dirty="0" smtClean="0">
                <a:solidFill>
                  <a:schemeClr val="accent3"/>
                </a:solidFill>
              </a:rPr>
              <a:t>Winter/Spring Season: January 1 – May 1</a:t>
            </a:r>
          </a:p>
          <a:p>
            <a:pPr marL="0" indent="0" algn="ctr">
              <a:buNone/>
            </a:pPr>
            <a:endParaRPr lang="en-US" sz="1200" b="1" dirty="0">
              <a:solidFill>
                <a:schemeClr val="accent3"/>
              </a:solidFill>
            </a:endParaRPr>
          </a:p>
          <a:p>
            <a:pPr marL="0" indent="0" algn="ctr">
              <a:buNone/>
            </a:pPr>
            <a:r>
              <a:rPr lang="en-US" sz="3200" b="1" dirty="0" smtClean="0">
                <a:solidFill>
                  <a:schemeClr val="accent3"/>
                </a:solidFill>
              </a:rPr>
              <a:t>Summer Season: May 1 – September 1</a:t>
            </a:r>
            <a:endParaRPr lang="en-US" sz="3200" b="1" dirty="0">
              <a:solidFill>
                <a:schemeClr val="accent3"/>
              </a:solidFill>
            </a:endParaRPr>
          </a:p>
        </p:txBody>
      </p:sp>
      <p:graphicFrame>
        <p:nvGraphicFramePr>
          <p:cNvPr id="5" name="Diagram 4"/>
          <p:cNvGraphicFramePr/>
          <p:nvPr>
            <p:extLst/>
          </p:nvPr>
        </p:nvGraphicFramePr>
        <p:xfrm>
          <a:off x="3924300" y="2032000"/>
          <a:ext cx="50419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86200" y="6477000"/>
            <a:ext cx="3810000" cy="369332"/>
          </a:xfrm>
          <a:prstGeom prst="rect">
            <a:avLst/>
          </a:prstGeom>
          <a:noFill/>
        </p:spPr>
        <p:txBody>
          <a:bodyPr wrap="square" rtlCol="0">
            <a:spAutoFit/>
          </a:bodyPr>
          <a:lstStyle/>
          <a:p>
            <a:r>
              <a:rPr lang="en-US" dirty="0" smtClean="0"/>
              <a:t>www.vibrantfaith.org</a:t>
            </a:r>
            <a:endParaRPr lang="en-US" dirty="0"/>
          </a:p>
        </p:txBody>
      </p:sp>
    </p:spTree>
    <p:extLst>
      <p:ext uri="{BB962C8B-B14F-4D97-AF65-F5344CB8AC3E}">
        <p14:creationId xmlns:p14="http://schemas.microsoft.com/office/powerpoint/2010/main" val="2030894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75" y="466725"/>
            <a:ext cx="9086850" cy="5924550"/>
          </a:xfrm>
          <a:prstGeom prst="rect">
            <a:avLst/>
          </a:prstGeom>
        </p:spPr>
      </p:pic>
      <p:sp>
        <p:nvSpPr>
          <p:cNvPr id="3" name="TextBox 2"/>
          <p:cNvSpPr txBox="1"/>
          <p:nvPr/>
        </p:nvSpPr>
        <p:spPr>
          <a:xfrm>
            <a:off x="3886200" y="6477000"/>
            <a:ext cx="3810000" cy="369332"/>
          </a:xfrm>
          <a:prstGeom prst="rect">
            <a:avLst/>
          </a:prstGeom>
          <a:noFill/>
        </p:spPr>
        <p:txBody>
          <a:bodyPr wrap="square" rtlCol="0">
            <a:spAutoFit/>
          </a:bodyPr>
          <a:lstStyle/>
          <a:p>
            <a:r>
              <a:rPr lang="en-US" dirty="0" smtClean="0"/>
              <a:t>www.vibrantfaith.org</a:t>
            </a:r>
            <a:endParaRPr lang="en-US" dirty="0"/>
          </a:p>
        </p:txBody>
      </p:sp>
    </p:spTree>
    <p:extLst>
      <p:ext uri="{BB962C8B-B14F-4D97-AF65-F5344CB8AC3E}">
        <p14:creationId xmlns:p14="http://schemas.microsoft.com/office/powerpoint/2010/main" val="3830869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268" y="928048"/>
            <a:ext cx="7543800" cy="4016537"/>
          </a:xfrm>
        </p:spPr>
        <p:txBody>
          <a:bodyPr>
            <a:normAutofit/>
          </a:bodyPr>
          <a:lstStyle/>
          <a:p>
            <a:pPr algn="ctr"/>
            <a:r>
              <a:rPr lang="en-US" dirty="0"/>
              <a:t>Imagine doing </a:t>
            </a:r>
            <a:r>
              <a:rPr lang="en-US" dirty="0"/>
              <a:t>1</a:t>
            </a:r>
            <a:r>
              <a:rPr lang="en-US" dirty="0" smtClean="0"/>
              <a:t> component </a:t>
            </a:r>
            <a:r>
              <a:rPr lang="en-US" dirty="0" smtClean="0"/>
              <a:t>of </a:t>
            </a:r>
            <a:r>
              <a:rPr lang="en-US" dirty="0" smtClean="0"/>
              <a:t>1 of any </a:t>
            </a:r>
            <a:r>
              <a:rPr lang="en-US" dirty="0"/>
              <a:t>of these 8 processes online instead of in </a:t>
            </a:r>
            <a:r>
              <a:rPr lang="en-US" dirty="0" smtClean="0"/>
              <a:t>person, </a:t>
            </a:r>
            <a:r>
              <a:rPr lang="en-US" dirty="0"/>
              <a:t>or in combination with in </a:t>
            </a:r>
            <a:r>
              <a:rPr lang="en-US" dirty="0" smtClean="0"/>
              <a:t>person!</a:t>
            </a:r>
            <a:r>
              <a:rPr lang="en-US" dirty="0"/>
              <a:t/>
            </a:r>
            <a:br>
              <a:rPr lang="en-US" dirty="0"/>
            </a:br>
            <a:endParaRPr lang="en-US" dirty="0"/>
          </a:p>
        </p:txBody>
      </p:sp>
    </p:spTree>
    <p:extLst>
      <p:ext uri="{BB962C8B-B14F-4D97-AF65-F5344CB8AC3E}">
        <p14:creationId xmlns:p14="http://schemas.microsoft.com/office/powerpoint/2010/main" val="488738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 y="595312"/>
            <a:ext cx="9105900" cy="5667375"/>
          </a:xfrm>
          <a:prstGeom prst="rect">
            <a:avLst/>
          </a:prstGeom>
        </p:spPr>
      </p:pic>
      <p:sp>
        <p:nvSpPr>
          <p:cNvPr id="3" name="TextBox 2"/>
          <p:cNvSpPr txBox="1"/>
          <p:nvPr/>
        </p:nvSpPr>
        <p:spPr>
          <a:xfrm>
            <a:off x="3886200" y="6477000"/>
            <a:ext cx="3810000" cy="369332"/>
          </a:xfrm>
          <a:prstGeom prst="rect">
            <a:avLst/>
          </a:prstGeom>
          <a:noFill/>
        </p:spPr>
        <p:txBody>
          <a:bodyPr wrap="square" rtlCol="0">
            <a:spAutoFit/>
          </a:bodyPr>
          <a:lstStyle/>
          <a:p>
            <a:r>
              <a:rPr lang="en-US" dirty="0" smtClean="0"/>
              <a:t>www.vibrantfaith.org</a:t>
            </a:r>
            <a:endParaRPr lang="en-US" dirty="0"/>
          </a:p>
        </p:txBody>
      </p:sp>
    </p:spTree>
    <p:extLst>
      <p:ext uri="{BB962C8B-B14F-4D97-AF65-F5344CB8AC3E}">
        <p14:creationId xmlns:p14="http://schemas.microsoft.com/office/powerpoint/2010/main" val="58420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clrMap bg1="dk2" tx1="lt1" bg2="dk1" tx2="lt2" accent1="accent1" accent2="accent2" accent3="accent3" accent4="accent4" accent5="accent5" accent6="accent6" hlink="hlink" folHlink="folHlink"/>
    </a:extraClrScheme>
    <a:extraClrScheme>
      <a:clrScheme name="Office Theme 2">
        <a:dk1>
          <a:srgbClr val="003366"/>
        </a:dk1>
        <a:lt1>
          <a:srgbClr val="CCECFF"/>
        </a:lt1>
        <a:dk2>
          <a:srgbClr val="0099CC"/>
        </a:dk2>
        <a:lt2>
          <a:srgbClr val="99CCFF"/>
        </a:lt2>
        <a:accent1>
          <a:srgbClr val="33CCFF"/>
        </a:accent1>
        <a:accent2>
          <a:srgbClr val="9999FF"/>
        </a:accent2>
        <a:accent3>
          <a:srgbClr val="E2F4FF"/>
        </a:accent3>
        <a:accent4>
          <a:srgbClr val="002A56"/>
        </a:accent4>
        <a:accent5>
          <a:srgbClr val="ADE2FF"/>
        </a:accent5>
        <a:accent6>
          <a:srgbClr val="8A8AE7"/>
        </a:accent6>
        <a:hlink>
          <a:srgbClr val="CC99FF"/>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B2B2B2"/>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0033"/>
        </a:dk2>
        <a:lt2>
          <a:srgbClr val="FFCCCC"/>
        </a:lt2>
        <a:accent1>
          <a:srgbClr val="0099FF"/>
        </a:accent1>
        <a:accent2>
          <a:srgbClr val="33CC33"/>
        </a:accent2>
        <a:accent3>
          <a:srgbClr val="FFFFFF"/>
        </a:accent3>
        <a:accent4>
          <a:srgbClr val="000000"/>
        </a:accent4>
        <a:accent5>
          <a:srgbClr val="AACAFF"/>
        </a:accent5>
        <a:accent6>
          <a:srgbClr val="2DB92D"/>
        </a:accent6>
        <a:hlink>
          <a:srgbClr val="FFFF66"/>
        </a:hlink>
        <a:folHlink>
          <a:srgbClr val="FFFFCC"/>
        </a:folHlink>
      </a:clrScheme>
      <a:clrMap bg1="lt1" tx1="dk1" bg2="lt2" tx2="dk2" accent1="accent1" accent2="accent2" accent3="accent3" accent4="accent4" accent5="accent5" accent6="accent6" hlink="hlink" folHlink="folHlink"/>
    </a:extraClrScheme>
    <a:extraClrScheme>
      <a:clrScheme name="Office Theme 5">
        <a:dk1>
          <a:srgbClr val="6B4587"/>
        </a:dk1>
        <a:lt1>
          <a:srgbClr val="CCECFF"/>
        </a:lt1>
        <a:dk2>
          <a:srgbClr val="A67FC4"/>
        </a:dk2>
        <a:lt2>
          <a:srgbClr val="66FFFF"/>
        </a:lt2>
        <a:accent1>
          <a:srgbClr val="0099FF"/>
        </a:accent1>
        <a:accent2>
          <a:srgbClr val="9999FF"/>
        </a:accent2>
        <a:accent3>
          <a:srgbClr val="D0C0DE"/>
        </a:accent3>
        <a:accent4>
          <a:srgbClr val="AEC9DA"/>
        </a:accent4>
        <a:accent5>
          <a:srgbClr val="AACAFF"/>
        </a:accent5>
        <a:accent6>
          <a:srgbClr val="8A8AE7"/>
        </a:accent6>
        <a:hlink>
          <a:srgbClr val="CC99FF"/>
        </a:hlink>
        <a:folHlink>
          <a:srgbClr val="0099CC"/>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E1596A-A690-4827-8B17-F638600A8E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800</TotalTime>
  <Words>565</Words>
  <Application>Microsoft Office PowerPoint</Application>
  <PresentationFormat>On-screen Show (4:3)</PresentationFormat>
  <Paragraphs>106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Helvetica Neue</vt:lpstr>
      <vt:lpstr>Times New Roman</vt:lpstr>
      <vt:lpstr>Wingdings</vt:lpstr>
      <vt:lpstr>Office Theme</vt:lpstr>
      <vt:lpstr>Putting the Pieces Together: Sketching a Hybrid Faith Formation Plan In Your Congregation</vt:lpstr>
      <vt:lpstr>Reimagining Faith Formation</vt:lpstr>
      <vt:lpstr>PowerPoint Presentation</vt:lpstr>
      <vt:lpstr>PowerPoint Presentation</vt:lpstr>
      <vt:lpstr>PowerPoint Presentation</vt:lpstr>
      <vt:lpstr>Three Seasons of Programming</vt:lpstr>
      <vt:lpstr>PowerPoint Presentation</vt:lpstr>
      <vt:lpstr>Imagine doing 1 component of 1 of any of these 8 processes online instead of in person, or in combination with in person!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Characteristics of an Online Presence that is Ministry</vt:lpstr>
      <vt:lpstr>PowerPoint Presentation</vt:lpstr>
      <vt:lpstr>Our Prayer for the  People We Serve </vt:lpstr>
      <vt:lpstr>As we get ready to move forward…</vt:lpstr>
      <vt:lpstr>PowerPoint Presentation</vt:lpstr>
      <vt:lpstr>Adaptive Presence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Van Oss</dc:creator>
  <cp:keywords/>
  <cp:lastModifiedBy>Sue Van Oss</cp:lastModifiedBy>
  <cp:revision>27</cp:revision>
  <cp:lastPrinted>1601-01-01T00:00:00Z</cp:lastPrinted>
  <dcterms:created xsi:type="dcterms:W3CDTF">2015-01-19T17:12:04Z</dcterms:created>
  <dcterms:modified xsi:type="dcterms:W3CDTF">2015-02-11T20:45:46Z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TC010690321033</vt:lpwstr>
  </property>
</Properties>
</file>