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7" r:id="rId1"/>
  </p:sldMasterIdLst>
  <p:notesMasterIdLst>
    <p:notesMasterId r:id="rId47"/>
  </p:notesMasterIdLst>
  <p:sldIdLst>
    <p:sldId id="256" r:id="rId2"/>
    <p:sldId id="257" r:id="rId3"/>
    <p:sldId id="258" r:id="rId4"/>
    <p:sldId id="259" r:id="rId5"/>
    <p:sldId id="262" r:id="rId6"/>
    <p:sldId id="260" r:id="rId7"/>
    <p:sldId id="261" r:id="rId8"/>
    <p:sldId id="277" r:id="rId9"/>
    <p:sldId id="283" r:id="rId10"/>
    <p:sldId id="263" r:id="rId11"/>
    <p:sldId id="264" r:id="rId12"/>
    <p:sldId id="265" r:id="rId13"/>
    <p:sldId id="301" r:id="rId14"/>
    <p:sldId id="299" r:id="rId15"/>
    <p:sldId id="304" r:id="rId16"/>
    <p:sldId id="266" r:id="rId17"/>
    <p:sldId id="267" r:id="rId18"/>
    <p:sldId id="268" r:id="rId19"/>
    <p:sldId id="276" r:id="rId20"/>
    <p:sldId id="278" r:id="rId21"/>
    <p:sldId id="303" r:id="rId22"/>
    <p:sldId id="279" r:id="rId23"/>
    <p:sldId id="281" r:id="rId24"/>
    <p:sldId id="291" r:id="rId25"/>
    <p:sldId id="292" r:id="rId26"/>
    <p:sldId id="282" r:id="rId27"/>
    <p:sldId id="298" r:id="rId28"/>
    <p:sldId id="310" r:id="rId29"/>
    <p:sldId id="269" r:id="rId30"/>
    <p:sldId id="271" r:id="rId31"/>
    <p:sldId id="270" r:id="rId32"/>
    <p:sldId id="272" r:id="rId33"/>
    <p:sldId id="305" r:id="rId34"/>
    <p:sldId id="307" r:id="rId35"/>
    <p:sldId id="273" r:id="rId36"/>
    <p:sldId id="309" r:id="rId37"/>
    <p:sldId id="295" r:id="rId38"/>
    <p:sldId id="284" r:id="rId39"/>
    <p:sldId id="285" r:id="rId40"/>
    <p:sldId id="290" r:id="rId41"/>
    <p:sldId id="287" r:id="rId42"/>
    <p:sldId id="288" r:id="rId43"/>
    <p:sldId id="289" r:id="rId44"/>
    <p:sldId id="286" r:id="rId45"/>
    <p:sldId id="275" r:id="rId4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F24E60-4DAA-463C-9D56-24463C6002CD}">
  <a:tblStyle styleId="{ADF24E60-4DAA-463C-9D56-24463C6002CD}" styleName="Table_0"/>
  <a:tblStyle styleId="{70A2AB49-35E2-4244-867F-A7599F7CAA06}"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14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07984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9866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6016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207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0383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4809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4635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867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008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4793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9115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rtl="0">
              <a:spcBef>
                <a:spcPts val="0"/>
              </a:spcBef>
              <a:buNone/>
            </a:pPr>
            <a:r>
              <a:rPr lang="en"/>
              <a:t>**Activity: try it!</a:t>
            </a:r>
          </a:p>
        </p:txBody>
      </p:sp>
    </p:spTree>
    <p:extLst>
      <p:ext uri="{BB962C8B-B14F-4D97-AF65-F5344CB8AC3E}">
        <p14:creationId xmlns:p14="http://schemas.microsoft.com/office/powerpoint/2010/main" val="70866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0853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9443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189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1790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302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941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457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117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658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779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8278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A977F-2504-E741-85B4-8F01994E1F25}"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24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A7C16-FAF2-2C41-B697-563997C522AD}"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8489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9D9EA-0687-604F-B97A-763B6765DF9F}"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738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387781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03D3E-B9DE-F042-A81B-9023B6863032}"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extLst>
      <p:ext uri="{BB962C8B-B14F-4D97-AF65-F5344CB8AC3E}">
        <p14:creationId xmlns:p14="http://schemas.microsoft.com/office/powerpoint/2010/main" val="152727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4191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F7878-2C98-7449-BB8F-764A5EA8E558}" type="datetimeFigureOut">
              <a:rPr lang="en-US" smtClean="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5310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2F403-9584-1749-B6AB-5E1C5F94527C}" type="datetimeFigureOut">
              <a:rPr lang="en-US" smtClean="0"/>
              <a:t>4/23/2015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52386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C0351-EB03-5444-BA93-B7E778374E24}" type="datetimeFigureOut">
              <a:rPr lang="en-US" smtClean="0"/>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36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4/23/2015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98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48475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0474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t>4/23/2015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46084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faithformation4-0.com/resources/eformation-resources"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k_vV-JRZ6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andrewsfish.weebly.co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docs.google.com/document/d/1V-Kbz5H1DPZIpJlF0iD1njn5w3F8H2lxBy4BJueKEF4/edit?usp=sharing" TargetMode="External"/><Relationship Id="rId4" Type="http://schemas.openxmlformats.org/officeDocument/2006/relationships/hyperlink" Target="http://www.keyhallonline.org/profiles/expanding-faith-formation-reach-hybrid-network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sCBT5FbYeiV_OsdJMPYLuznS7dI39Qdy9d_l7CAFpdk/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keyhallonline.org/author/lkimball/" TargetMode="External"/><Relationship Id="rId2" Type="http://schemas.openxmlformats.org/officeDocument/2006/relationships/hyperlink" Target="http://www.keyhallonline.org/author/koliver/" TargetMode="External"/><Relationship Id="rId1" Type="http://schemas.openxmlformats.org/officeDocument/2006/relationships/slideLayout" Target="../slideLayouts/slideLayout12.xml"/><Relationship Id="rId4" Type="http://schemas.openxmlformats.org/officeDocument/2006/relationships/hyperlink" Target="http://www.keyhallonline.org/profiles/shutting-sunday-schoo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andrewsfish.weebly.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ickstarter.com/projects/1407967629/who-are-you-jesus-a-bible-and-prayer-app-for-child"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arentsasspiritualteachers.weebly.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paulskcmo.weebly.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tpaulsfaithformation.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https://www.livingthegoodnews.com/" TargetMode="External"/><Relationship Id="rId13" Type="http://schemas.openxmlformats.org/officeDocument/2006/relationships/hyperlink" Target="https://www.ted.com/talks/browse" TargetMode="External"/><Relationship Id="rId3" Type="http://schemas.openxmlformats.org/officeDocument/2006/relationships/hyperlink" Target="http://vibrantfaithathome.org/" TargetMode="External"/><Relationship Id="rId7" Type="http://schemas.openxmlformats.org/officeDocument/2006/relationships/hyperlink" Target="http://www.vts.edu/cmt/published/ecc" TargetMode="External"/><Relationship Id="rId12" Type="http://schemas.openxmlformats.org/officeDocument/2006/relationships/hyperlink" Target="https://www.youtube.com/channel/UClFIN2onk4sEpyb5A_BEAMw"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sje.org/ssje/lovelife/" TargetMode="External"/><Relationship Id="rId11" Type="http://schemas.openxmlformats.org/officeDocument/2006/relationships/hyperlink" Target="http://soulpancake.com/" TargetMode="External"/><Relationship Id="rId5" Type="http://schemas.openxmlformats.org/officeDocument/2006/relationships/hyperlink" Target="http://episcopalcredo.org/publications/credo-books/practice-readings2/" TargetMode="External"/><Relationship Id="rId10" Type="http://schemas.openxmlformats.org/officeDocument/2006/relationships/hyperlink" Target="http://www.onbeing.org/" TargetMode="External"/><Relationship Id="rId4" Type="http://schemas.openxmlformats.org/officeDocument/2006/relationships/hyperlink" Target="http://www.churchnext.tv/" TargetMode="External"/><Relationship Id="rId9" Type="http://schemas.openxmlformats.org/officeDocument/2006/relationships/hyperlink" Target="http://godcomplexradio.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mazon.com/The-Social-Media-Gospel-Sharing/dp/081463558X"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www.21stcenturyfaithformation.com/digital-faith-formation-resources.htm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faithformation4-0.com/resources/eformation-resource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holytrinityfamilies.weebly.com/for-parents.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mailto:cmt@vts.edu"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vts-cmt.tumblr.com/" TargetMode="External"/><Relationship Id="rId3" Type="http://schemas.openxmlformats.org/officeDocument/2006/relationships/hyperlink" Target="http://www.vts.edu/cmt/connect" TargetMode="External"/><Relationship Id="rId7" Type="http://schemas.openxmlformats.org/officeDocument/2006/relationships/hyperlink" Target="https://twitter.com/vts_cm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ww.facebook.com/eformationvts" TargetMode="External"/><Relationship Id="rId11" Type="http://schemas.openxmlformats.org/officeDocument/2006/relationships/image" Target="../media/image21.jpg"/><Relationship Id="rId5" Type="http://schemas.openxmlformats.org/officeDocument/2006/relationships/hyperlink" Target="https://www.facebook.com/VTSCMT" TargetMode="External"/><Relationship Id="rId10" Type="http://schemas.openxmlformats.org/officeDocument/2006/relationships/image" Target="../media/image20.png"/><Relationship Id="rId4" Type="http://schemas.openxmlformats.org/officeDocument/2006/relationships/hyperlink" Target="www.keyhallonline.org" TargetMode="External"/><Relationship Id="rId9" Type="http://schemas.openxmlformats.org/officeDocument/2006/relationships/hyperlink" Target="http://pinterest.com/vtscm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faithformation2020.net/ff-2020-developing-a-lifelong-ff-network.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QZpzF5O0F8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28600" y="-304800"/>
            <a:ext cx="8181299" cy="1546500"/>
          </a:xfrm>
          <a:prstGeom prst="rect">
            <a:avLst/>
          </a:prstGeom>
        </p:spPr>
        <p:txBody>
          <a:bodyPr lIns="91425" tIns="91425" rIns="91425" bIns="91425" anchor="b" anchorCtr="0">
            <a:noAutofit/>
          </a:bodyPr>
          <a:lstStyle/>
          <a:p>
            <a:pPr lvl="0" algn="l" rtl="0">
              <a:spcBef>
                <a:spcPts val="0"/>
              </a:spcBef>
              <a:buNone/>
            </a:pPr>
            <a:r>
              <a:rPr lang="en" sz="6000" dirty="0" smtClean="0"/>
              <a:t>In-Person + Online =</a:t>
            </a:r>
            <a:endParaRPr lang="en" sz="6000" dirty="0"/>
          </a:p>
        </p:txBody>
      </p:sp>
      <p:sp>
        <p:nvSpPr>
          <p:cNvPr id="24" name="Shape 24"/>
          <p:cNvSpPr txBox="1">
            <a:spLocks noGrp="1"/>
          </p:cNvSpPr>
          <p:nvPr>
            <p:ph type="subTitle" idx="1"/>
          </p:nvPr>
        </p:nvSpPr>
        <p:spPr>
          <a:xfrm>
            <a:off x="990600" y="5551400"/>
            <a:ext cx="8609999" cy="1046400"/>
          </a:xfrm>
          <a:prstGeom prst="rect">
            <a:avLst/>
          </a:prstGeom>
        </p:spPr>
        <p:txBody>
          <a:bodyPr lIns="91425" tIns="91425" rIns="91425" bIns="91425" anchor="t" anchorCtr="0">
            <a:noAutofit/>
          </a:bodyPr>
          <a:lstStyle/>
          <a:p>
            <a:pPr lvl="0" algn="l" rtl="0">
              <a:spcBef>
                <a:spcPts val="0"/>
              </a:spcBef>
              <a:buNone/>
            </a:pPr>
            <a:r>
              <a:rPr lang="en" sz="2300" dirty="0" smtClean="0"/>
              <a:t>Thanks to Kyle Oliver from the</a:t>
            </a:r>
            <a:endParaRPr lang="en" sz="2300" dirty="0"/>
          </a:p>
          <a:p>
            <a:pPr lvl="0" algn="l" rtl="0">
              <a:spcBef>
                <a:spcPts val="0"/>
              </a:spcBef>
              <a:buNone/>
            </a:pPr>
            <a:r>
              <a:rPr lang="en" sz="1700" dirty="0"/>
              <a:t>Center for the Ministry of </a:t>
            </a:r>
            <a:r>
              <a:rPr lang="en" sz="1700" dirty="0" smtClean="0"/>
              <a:t>Teaching- Virginia </a:t>
            </a:r>
            <a:r>
              <a:rPr lang="en" sz="1700" dirty="0"/>
              <a:t>Theological </a:t>
            </a:r>
            <a:r>
              <a:rPr lang="en" sz="1700" dirty="0" smtClean="0"/>
              <a:t>Seminary</a:t>
            </a:r>
          </a:p>
          <a:p>
            <a:pPr lvl="0" algn="l" rtl="0">
              <a:spcBef>
                <a:spcPts val="0"/>
              </a:spcBef>
              <a:buNone/>
            </a:pPr>
            <a:r>
              <a:rPr lang="en-US" sz="1700" dirty="0"/>
              <a:t>f</a:t>
            </a:r>
            <a:r>
              <a:rPr lang="en" sz="1700" dirty="0" smtClean="0"/>
              <a:t>or providing some of the slides for this presentation.</a:t>
            </a:r>
            <a:endParaRPr lang="en" sz="1700" dirty="0"/>
          </a:p>
        </p:txBody>
      </p:sp>
      <p:sp>
        <p:nvSpPr>
          <p:cNvPr id="26" name="Shape 26"/>
          <p:cNvSpPr txBox="1">
            <a:spLocks noGrp="1"/>
          </p:cNvSpPr>
          <p:nvPr>
            <p:ph type="subTitle" idx="4294967295"/>
          </p:nvPr>
        </p:nvSpPr>
        <p:spPr>
          <a:xfrm>
            <a:off x="122830" y="1119187"/>
            <a:ext cx="9021170" cy="3043379"/>
          </a:xfrm>
          <a:prstGeom prst="rect">
            <a:avLst/>
          </a:prstGeom>
        </p:spPr>
        <p:txBody>
          <a:bodyPr lIns="91425" tIns="91425" rIns="91425" bIns="91425" anchor="t" anchorCtr="0">
            <a:noAutofit/>
          </a:bodyPr>
          <a:lstStyle/>
          <a:p>
            <a:pPr lvl="0" algn="ctr" rtl="0">
              <a:spcBef>
                <a:spcPts val="0"/>
              </a:spcBef>
              <a:buNone/>
            </a:pPr>
            <a:r>
              <a:rPr lang="en" sz="5400" dirty="0">
                <a:latin typeface="+mj-lt"/>
              </a:rPr>
              <a:t>Hybrid </a:t>
            </a:r>
            <a:r>
              <a:rPr lang="en" sz="5400" dirty="0" smtClean="0">
                <a:latin typeface="+mj-lt"/>
              </a:rPr>
              <a:t> Faith </a:t>
            </a:r>
            <a:r>
              <a:rPr lang="en" sz="5400" dirty="0">
                <a:latin typeface="+mj-lt"/>
              </a:rPr>
              <a:t>F</a:t>
            </a:r>
            <a:r>
              <a:rPr lang="en" sz="5400" dirty="0" smtClean="0">
                <a:latin typeface="+mj-lt"/>
              </a:rPr>
              <a:t>ormation</a:t>
            </a:r>
            <a:endParaRPr lang="en" sz="5400" dirty="0">
              <a:latin typeface="+mj-lt"/>
            </a:endParaRPr>
          </a:p>
        </p:txBody>
      </p:sp>
      <p:sp>
        <p:nvSpPr>
          <p:cNvPr id="25" name="Shape 25"/>
          <p:cNvSpPr txBox="1"/>
          <p:nvPr/>
        </p:nvSpPr>
        <p:spPr>
          <a:xfrm>
            <a:off x="1000225" y="1665300"/>
            <a:ext cx="3657600" cy="457200"/>
          </a:xfrm>
          <a:prstGeom prst="rect">
            <a:avLst/>
          </a:prstGeom>
          <a:noFill/>
          <a:ln>
            <a:noFill/>
          </a:ln>
        </p:spPr>
        <p:txBody>
          <a:bodyPr lIns="91425" tIns="91425" rIns="91425" bIns="91425" anchor="t" anchorCtr="0">
            <a:noAutofit/>
          </a:bodyPr>
          <a:lstStyle/>
          <a:p>
            <a:pPr>
              <a:spcBef>
                <a:spcPts val="0"/>
              </a:spcBef>
              <a:buNone/>
            </a:pPr>
            <a:endParaRPr/>
          </a:p>
        </p:txBody>
      </p:sp>
      <p:pic>
        <p:nvPicPr>
          <p:cNvPr id="9" name="Picture 8"/>
          <p:cNvPicPr>
            <a:picLocks noChangeAspect="1"/>
          </p:cNvPicPr>
          <p:nvPr/>
        </p:nvPicPr>
        <p:blipFill>
          <a:blip r:embed="rId3"/>
          <a:stretch>
            <a:fillRect/>
          </a:stretch>
        </p:blipFill>
        <p:spPr>
          <a:xfrm>
            <a:off x="2677194" y="2885795"/>
            <a:ext cx="3961262" cy="2553541"/>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None/>
            </a:pPr>
            <a:r>
              <a:rPr lang="en" sz="6000" dirty="0"/>
              <a:t>Pilot</a:t>
            </a:r>
          </a:p>
        </p:txBody>
      </p:sp>
      <p:sp>
        <p:nvSpPr>
          <p:cNvPr id="79" name="Shape 79"/>
          <p:cNvSpPr txBox="1">
            <a:spLocks noGrp="1"/>
          </p:cNvSpPr>
          <p:nvPr>
            <p:ph type="subTitle" idx="1"/>
          </p:nvPr>
        </p:nvSpPr>
        <p:spPr>
          <a:prstGeom prst="rect">
            <a:avLst/>
          </a:prstGeom>
        </p:spPr>
        <p:txBody>
          <a:bodyPr lIns="91425" tIns="91425" rIns="91425" bIns="91425" anchor="t" anchorCtr="0">
            <a:noAutofit/>
          </a:bodyPr>
          <a:lstStyle/>
          <a:p>
            <a:pPr lvl="0" rtl="0">
              <a:spcBef>
                <a:spcPts val="0"/>
              </a:spcBef>
              <a:buNone/>
            </a:pPr>
            <a:r>
              <a:rPr lang="en" sz="3600" dirty="0"/>
              <a:t>Who’s doing it and how’s it going?</a:t>
            </a:r>
          </a:p>
          <a:p>
            <a:pPr lvl="0" rtl="0">
              <a:spcBef>
                <a:spcPts val="0"/>
              </a:spcBef>
              <a:buNone/>
            </a:pPr>
            <a:endParaRPr dirty="0"/>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Learning community:</a:t>
            </a:r>
            <a:r>
              <a:rPr lang="en" sz="3300"/>
              <a:t> Parishes/dioceses connected with the CMT</a:t>
            </a:r>
          </a:p>
        </p:txBody>
      </p:sp>
      <p:sp>
        <p:nvSpPr>
          <p:cNvPr id="124" name="Shape 124"/>
          <p:cNvSpPr txBox="1">
            <a:spLocks noGrp="1"/>
          </p:cNvSpPr>
          <p:nvPr>
            <p:ph type="body" idx="1"/>
          </p:nvPr>
        </p:nvSpPr>
        <p:spPr>
          <a:xfrm>
            <a:off x="628413" y="1479196"/>
            <a:ext cx="3947699" cy="1069799"/>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rPr>
              <a:t>CMT-led network</a:t>
            </a:r>
          </a:p>
          <a:p>
            <a:pPr lvl="0" rtl="0">
              <a:spcBef>
                <a:spcPts val="0"/>
              </a:spcBef>
              <a:buNone/>
            </a:pPr>
            <a:r>
              <a:rPr lang="en" sz="2400" b="1">
                <a:solidFill>
                  <a:srgbClr val="434343"/>
                </a:solidFill>
              </a:rPr>
              <a:t>Topic: </a:t>
            </a:r>
            <a:r>
              <a:rPr lang="en" sz="2400" b="1">
                <a:solidFill>
                  <a:srgbClr val="000000"/>
                </a:solidFill>
              </a:rPr>
              <a:t>leading networks</a:t>
            </a:r>
          </a:p>
        </p:txBody>
      </p:sp>
      <p:sp>
        <p:nvSpPr>
          <p:cNvPr id="125" name="Shape 125"/>
          <p:cNvSpPr txBox="1">
            <a:spLocks noGrp="1"/>
          </p:cNvSpPr>
          <p:nvPr>
            <p:ph type="body" idx="4294967295"/>
          </p:nvPr>
        </p:nvSpPr>
        <p:spPr>
          <a:xfrm>
            <a:off x="3269960" y="5667778"/>
            <a:ext cx="4235450" cy="1069975"/>
          </a:xfrm>
          <a:prstGeom prst="rect">
            <a:avLst/>
          </a:prstGeom>
        </p:spPr>
        <p:txBody>
          <a:bodyPr lIns="91425" tIns="91425" rIns="91425" bIns="91425" anchor="t" anchorCtr="0">
            <a:noAutofit/>
          </a:bodyPr>
          <a:lstStyle/>
          <a:p>
            <a:pPr lvl="0" rtl="0">
              <a:spcBef>
                <a:spcPts val="0"/>
              </a:spcBef>
              <a:buNone/>
            </a:pPr>
            <a:r>
              <a:rPr lang="en" sz="2200" b="1" dirty="0">
                <a:solidFill>
                  <a:srgbClr val="000000"/>
                </a:solidFill>
              </a:rPr>
              <a:t>Parish/diocesan </a:t>
            </a:r>
          </a:p>
          <a:p>
            <a:pPr lvl="0" rtl="0">
              <a:spcBef>
                <a:spcPts val="0"/>
              </a:spcBef>
              <a:buNone/>
            </a:pPr>
            <a:r>
              <a:rPr lang="en" sz="2200" b="1" dirty="0">
                <a:solidFill>
                  <a:srgbClr val="000000"/>
                </a:solidFill>
              </a:rPr>
              <a:t>networks </a:t>
            </a:r>
            <a:r>
              <a:rPr lang="en" sz="2200" b="1" dirty="0">
                <a:solidFill>
                  <a:srgbClr val="434343"/>
                </a:solidFill>
              </a:rPr>
              <a:t>Topics: varied</a:t>
            </a:r>
          </a:p>
        </p:txBody>
      </p:sp>
      <p:sp>
        <p:nvSpPr>
          <p:cNvPr id="85" name="Shape 85"/>
          <p:cNvSpPr/>
          <p:nvPr/>
        </p:nvSpPr>
        <p:spPr>
          <a:xfrm>
            <a:off x="3015150" y="2610550"/>
            <a:ext cx="2882099" cy="2728500"/>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6" name="Shape 86"/>
          <p:cNvSpPr/>
          <p:nvPr/>
        </p:nvSpPr>
        <p:spPr>
          <a:xfrm>
            <a:off x="4507950" y="28082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87" name="Shape 87"/>
          <p:cNvSpPr/>
          <p:nvPr/>
        </p:nvSpPr>
        <p:spPr>
          <a:xfrm>
            <a:off x="5041350" y="33416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88" name="Shape 88"/>
          <p:cNvSpPr/>
          <p:nvPr/>
        </p:nvSpPr>
        <p:spPr>
          <a:xfrm>
            <a:off x="5041350" y="41036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89" name="Shape 89"/>
          <p:cNvSpPr/>
          <p:nvPr/>
        </p:nvSpPr>
        <p:spPr>
          <a:xfrm>
            <a:off x="3745950" y="28844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L</a:t>
            </a:r>
          </a:p>
        </p:txBody>
      </p:sp>
      <p:sp>
        <p:nvSpPr>
          <p:cNvPr id="90" name="Shape 90"/>
          <p:cNvSpPr/>
          <p:nvPr/>
        </p:nvSpPr>
        <p:spPr>
          <a:xfrm>
            <a:off x="3212550" y="34940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L</a:t>
            </a:r>
          </a:p>
        </p:txBody>
      </p:sp>
      <p:sp>
        <p:nvSpPr>
          <p:cNvPr id="91" name="Shape 91"/>
          <p:cNvSpPr/>
          <p:nvPr/>
        </p:nvSpPr>
        <p:spPr>
          <a:xfrm>
            <a:off x="3364950" y="41036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2" name="Shape 92"/>
          <p:cNvSpPr/>
          <p:nvPr/>
        </p:nvSpPr>
        <p:spPr>
          <a:xfrm>
            <a:off x="3822150" y="45608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3" name="Shape 93"/>
          <p:cNvSpPr/>
          <p:nvPr/>
        </p:nvSpPr>
        <p:spPr>
          <a:xfrm>
            <a:off x="4660350" y="4560825"/>
            <a:ext cx="399000" cy="3842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4" name="Shape 94"/>
          <p:cNvSpPr/>
          <p:nvPr/>
        </p:nvSpPr>
        <p:spPr>
          <a:xfrm>
            <a:off x="6163325" y="1478075"/>
            <a:ext cx="2629500" cy="2489400"/>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5" name="Shape 95"/>
          <p:cNvSpPr/>
          <p:nvPr/>
        </p:nvSpPr>
        <p:spPr>
          <a:xfrm>
            <a:off x="7525302" y="1658425"/>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6" name="Shape 96"/>
          <p:cNvSpPr/>
          <p:nvPr/>
        </p:nvSpPr>
        <p:spPr>
          <a:xfrm>
            <a:off x="8011957" y="214507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7" name="Shape 97"/>
          <p:cNvSpPr/>
          <p:nvPr/>
        </p:nvSpPr>
        <p:spPr>
          <a:xfrm>
            <a:off x="8011957" y="284029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8" name="Shape 98"/>
          <p:cNvSpPr/>
          <p:nvPr/>
        </p:nvSpPr>
        <p:spPr>
          <a:xfrm>
            <a:off x="6830080" y="172794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99" name="Shape 99"/>
          <p:cNvSpPr/>
          <p:nvPr/>
        </p:nvSpPr>
        <p:spPr>
          <a:xfrm>
            <a:off x="6343425" y="2284122"/>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L</a:t>
            </a:r>
          </a:p>
        </p:txBody>
      </p:sp>
      <p:sp>
        <p:nvSpPr>
          <p:cNvPr id="100" name="Shape 100"/>
          <p:cNvSpPr/>
          <p:nvPr/>
        </p:nvSpPr>
        <p:spPr>
          <a:xfrm>
            <a:off x="6482469" y="284029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1" name="Shape 101"/>
          <p:cNvSpPr/>
          <p:nvPr/>
        </p:nvSpPr>
        <p:spPr>
          <a:xfrm>
            <a:off x="6899603" y="325742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2" name="Shape 102"/>
          <p:cNvSpPr/>
          <p:nvPr/>
        </p:nvSpPr>
        <p:spPr>
          <a:xfrm>
            <a:off x="7664346" y="325742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3" name="Shape 103"/>
          <p:cNvSpPr/>
          <p:nvPr/>
        </p:nvSpPr>
        <p:spPr>
          <a:xfrm>
            <a:off x="6087125" y="4145075"/>
            <a:ext cx="2629500" cy="2489400"/>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4" name="Shape 104"/>
          <p:cNvSpPr/>
          <p:nvPr/>
        </p:nvSpPr>
        <p:spPr>
          <a:xfrm>
            <a:off x="7449102" y="4325425"/>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5" name="Shape 105"/>
          <p:cNvSpPr/>
          <p:nvPr/>
        </p:nvSpPr>
        <p:spPr>
          <a:xfrm>
            <a:off x="7935757" y="481207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6" name="Shape 106"/>
          <p:cNvSpPr/>
          <p:nvPr/>
        </p:nvSpPr>
        <p:spPr>
          <a:xfrm>
            <a:off x="7935757" y="550729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7" name="Shape 107"/>
          <p:cNvSpPr/>
          <p:nvPr/>
        </p:nvSpPr>
        <p:spPr>
          <a:xfrm>
            <a:off x="6753880" y="439494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08" name="Shape 108"/>
          <p:cNvSpPr/>
          <p:nvPr/>
        </p:nvSpPr>
        <p:spPr>
          <a:xfrm>
            <a:off x="6267225" y="4951122"/>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L</a:t>
            </a:r>
          </a:p>
        </p:txBody>
      </p:sp>
      <p:sp>
        <p:nvSpPr>
          <p:cNvPr id="109" name="Shape 109"/>
          <p:cNvSpPr/>
          <p:nvPr/>
        </p:nvSpPr>
        <p:spPr>
          <a:xfrm>
            <a:off x="6406269" y="550729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0" name="Shape 110"/>
          <p:cNvSpPr/>
          <p:nvPr/>
        </p:nvSpPr>
        <p:spPr>
          <a:xfrm>
            <a:off x="6823403" y="592442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1" name="Shape 111"/>
          <p:cNvSpPr/>
          <p:nvPr/>
        </p:nvSpPr>
        <p:spPr>
          <a:xfrm>
            <a:off x="7588146" y="592442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2" name="Shape 112"/>
          <p:cNvSpPr/>
          <p:nvPr/>
        </p:nvSpPr>
        <p:spPr>
          <a:xfrm>
            <a:off x="448325" y="4145075"/>
            <a:ext cx="2629500" cy="2489400"/>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a:off x="1810302" y="4325425"/>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4" name="Shape 114"/>
          <p:cNvSpPr/>
          <p:nvPr/>
        </p:nvSpPr>
        <p:spPr>
          <a:xfrm>
            <a:off x="2296957" y="481207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L</a:t>
            </a:r>
          </a:p>
        </p:txBody>
      </p:sp>
      <p:sp>
        <p:nvSpPr>
          <p:cNvPr id="115" name="Shape 115"/>
          <p:cNvSpPr/>
          <p:nvPr/>
        </p:nvSpPr>
        <p:spPr>
          <a:xfrm>
            <a:off x="2296957" y="550729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6" name="Shape 116"/>
          <p:cNvSpPr/>
          <p:nvPr/>
        </p:nvSpPr>
        <p:spPr>
          <a:xfrm>
            <a:off x="1115080" y="439494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7" name="Shape 117"/>
          <p:cNvSpPr/>
          <p:nvPr/>
        </p:nvSpPr>
        <p:spPr>
          <a:xfrm>
            <a:off x="628425" y="4951122"/>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8" name="Shape 118"/>
          <p:cNvSpPr/>
          <p:nvPr/>
        </p:nvSpPr>
        <p:spPr>
          <a:xfrm>
            <a:off x="767470" y="5507297"/>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19" name="Shape 119"/>
          <p:cNvSpPr/>
          <p:nvPr/>
        </p:nvSpPr>
        <p:spPr>
          <a:xfrm>
            <a:off x="1184602" y="592442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sp>
        <p:nvSpPr>
          <p:cNvPr id="120" name="Shape 120"/>
          <p:cNvSpPr/>
          <p:nvPr/>
        </p:nvSpPr>
        <p:spPr>
          <a:xfrm>
            <a:off x="1949346" y="5924428"/>
            <a:ext cx="363899" cy="350699"/>
          </a:xfrm>
          <a:prstGeom prst="flowChartConnector">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a:t>
            </a:r>
          </a:p>
        </p:txBody>
      </p:sp>
      <p:cxnSp>
        <p:nvCxnSpPr>
          <p:cNvPr id="121" name="Shape 121"/>
          <p:cNvCxnSpPr>
            <a:stCxn id="91" idx="3"/>
            <a:endCxn id="114" idx="7"/>
          </p:cNvCxnSpPr>
          <p:nvPr/>
        </p:nvCxnSpPr>
        <p:spPr>
          <a:xfrm flipH="1">
            <a:off x="2607682" y="4431645"/>
            <a:ext cx="815700" cy="431700"/>
          </a:xfrm>
          <a:prstGeom prst="straightConnector1">
            <a:avLst/>
          </a:prstGeom>
          <a:noFill/>
          <a:ln w="19050" cap="flat">
            <a:solidFill>
              <a:schemeClr val="dk2"/>
            </a:solidFill>
            <a:prstDash val="solid"/>
            <a:round/>
            <a:headEnd type="none" w="lg" len="lg"/>
            <a:tailEnd type="triangle" w="lg" len="lg"/>
          </a:ln>
        </p:spPr>
      </p:cxnSp>
      <p:cxnSp>
        <p:nvCxnSpPr>
          <p:cNvPr id="122" name="Shape 122"/>
          <p:cNvCxnSpPr>
            <a:stCxn id="88" idx="5"/>
            <a:endCxn id="108" idx="1"/>
          </p:cNvCxnSpPr>
          <p:nvPr/>
        </p:nvCxnSpPr>
        <p:spPr>
          <a:xfrm>
            <a:off x="5381917" y="4431645"/>
            <a:ext cx="938700" cy="570900"/>
          </a:xfrm>
          <a:prstGeom prst="straightConnector1">
            <a:avLst/>
          </a:prstGeom>
          <a:noFill/>
          <a:ln w="19050" cap="flat">
            <a:solidFill>
              <a:schemeClr val="dk2"/>
            </a:solidFill>
            <a:prstDash val="solid"/>
            <a:round/>
            <a:headEnd type="none" w="lg" len="lg"/>
            <a:tailEnd type="triangle" w="lg" len="lg"/>
          </a:ln>
        </p:spPr>
      </p:cxnSp>
      <p:cxnSp>
        <p:nvCxnSpPr>
          <p:cNvPr id="123" name="Shape 123"/>
          <p:cNvCxnSpPr>
            <a:stCxn id="87" idx="7"/>
            <a:endCxn id="99" idx="2"/>
          </p:cNvCxnSpPr>
          <p:nvPr/>
        </p:nvCxnSpPr>
        <p:spPr>
          <a:xfrm rot="10800000" flipH="1">
            <a:off x="5381917" y="2459504"/>
            <a:ext cx="961500" cy="938400"/>
          </a:xfrm>
          <a:prstGeom prst="straightConnector1">
            <a:avLst/>
          </a:prstGeom>
          <a:noFill/>
          <a:ln w="19050" cap="flat">
            <a:solidFill>
              <a:schemeClr val="dk2"/>
            </a:solidFill>
            <a:prstDash val="solid"/>
            <a:round/>
            <a:headEnd type="none" w="lg" len="lg"/>
            <a:tailEnd type="triangle" w="lg" len="lg"/>
          </a:ln>
        </p:spPr>
      </p:cxnSp>
      <p:sp>
        <p:nvSpPr>
          <p:cNvPr id="44" name="TextBox 43"/>
          <p:cNvSpPr txBox="1"/>
          <p:nvPr/>
        </p:nvSpPr>
        <p:spPr>
          <a:xfrm>
            <a:off x="7611156" y="6455477"/>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Curriculum:</a:t>
            </a:r>
            <a:r>
              <a:rPr lang="en" sz="3300"/>
              <a:t> Leader network focused on pedagogical, digital, logistical concerns</a:t>
            </a:r>
          </a:p>
        </p:txBody>
      </p:sp>
      <p:pic>
        <p:nvPicPr>
          <p:cNvPr id="131" name="Shape 131"/>
          <p:cNvPicPr preferRelativeResize="0"/>
          <p:nvPr/>
        </p:nvPicPr>
        <p:blipFill>
          <a:blip r:embed="rId3">
            <a:alphaModFix/>
          </a:blip>
          <a:stretch>
            <a:fillRect/>
          </a:stretch>
        </p:blipFill>
        <p:spPr>
          <a:xfrm>
            <a:off x="1528550" y="1831365"/>
            <a:ext cx="4033447" cy="3983219"/>
          </a:xfrm>
          <a:prstGeom prst="rect">
            <a:avLst/>
          </a:prstGeom>
          <a:noFill/>
          <a:ln>
            <a:noFill/>
          </a:ln>
        </p:spPr>
      </p:pic>
      <p:pic>
        <p:nvPicPr>
          <p:cNvPr id="132" name="Shape 132"/>
          <p:cNvPicPr preferRelativeResize="0"/>
          <p:nvPr/>
        </p:nvPicPr>
        <p:blipFill>
          <a:blip r:embed="rId4">
            <a:alphaModFix/>
          </a:blip>
          <a:stretch>
            <a:fillRect/>
          </a:stretch>
        </p:blipFill>
        <p:spPr>
          <a:xfrm>
            <a:off x="5036700" y="2258575"/>
            <a:ext cx="2029799" cy="3128800"/>
          </a:xfrm>
          <a:prstGeom prst="rect">
            <a:avLst/>
          </a:prstGeom>
          <a:noFill/>
          <a:ln>
            <a:noFill/>
          </a:ln>
        </p:spPr>
      </p:pic>
      <p:sp>
        <p:nvSpPr>
          <p:cNvPr id="2" name="TextBox 1"/>
          <p:cNvSpPr txBox="1"/>
          <p:nvPr/>
        </p:nvSpPr>
        <p:spPr>
          <a:xfrm>
            <a:off x="1419367" y="6074423"/>
            <a:ext cx="7001301" cy="307777"/>
          </a:xfrm>
          <a:prstGeom prst="rect">
            <a:avLst/>
          </a:prstGeom>
          <a:noFill/>
        </p:spPr>
        <p:txBody>
          <a:bodyPr wrap="square" rtlCol="0">
            <a:spAutoFit/>
          </a:bodyPr>
          <a:lstStyle/>
          <a:p>
            <a:r>
              <a:rPr lang="en-US" dirty="0">
                <a:hlinkClick r:id="rId5"/>
              </a:rPr>
              <a:t>http://faithformation4-0.com/resources/eformation-resources</a:t>
            </a:r>
            <a:endParaRPr lang="en-US" dirty="0"/>
          </a:p>
        </p:txBody>
      </p:sp>
      <p:sp>
        <p:nvSpPr>
          <p:cNvPr id="6" name="TextBox 5"/>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 Formation 1.0-4.0</a:t>
            </a:r>
            <a:endParaRPr lang="en-US" dirty="0"/>
          </a:p>
        </p:txBody>
      </p:sp>
      <p:sp>
        <p:nvSpPr>
          <p:cNvPr id="3" name="Text Placeholder 2"/>
          <p:cNvSpPr>
            <a:spLocks noGrp="1"/>
          </p:cNvSpPr>
          <p:nvPr>
            <p:ph type="body" idx="1"/>
          </p:nvPr>
        </p:nvSpPr>
        <p:spPr/>
        <p:txBody>
          <a:bodyPr>
            <a:normAutofit lnSpcReduction="10000"/>
          </a:bodyPr>
          <a:lstStyle/>
          <a:p>
            <a:r>
              <a:rPr lang="en-US" sz="2400" dirty="0" smtClean="0"/>
              <a:t>1.0  Oral Communication  - Early Christian communities efforts to keep and tell Jesus’ story</a:t>
            </a:r>
          </a:p>
          <a:p>
            <a:pPr marL="0" indent="0">
              <a:buNone/>
            </a:pPr>
            <a:endParaRPr lang="en-US" sz="2400" dirty="0" smtClean="0"/>
          </a:p>
          <a:p>
            <a:r>
              <a:rPr lang="en-US" sz="2400" dirty="0" smtClean="0"/>
              <a:t>2.0  Written Communication – 50 AD letter attributed to Paul, letters, scrolls, painting on tomb walls, icons after Edict of Milan legalized Christianity and brought it out from hiding</a:t>
            </a:r>
          </a:p>
          <a:p>
            <a:pPr marL="0" indent="0">
              <a:buNone/>
            </a:pPr>
            <a:endParaRPr lang="en-US" sz="2400" dirty="0" smtClean="0"/>
          </a:p>
          <a:p>
            <a:r>
              <a:rPr lang="en-US" sz="2400" dirty="0" smtClean="0"/>
              <a:t>3.0  Mass-Mediated Communication – mass distribution of material; Gutenberg press, missionaries eagerness to education the general population, growing geographically dispersed population desiring access to information, radio, television, televangelists, cable show</a:t>
            </a:r>
          </a:p>
          <a:p>
            <a:pPr marL="0" indent="0">
              <a:buNone/>
            </a:pPr>
            <a:endParaRPr lang="en-US" sz="2400" dirty="0" smtClean="0"/>
          </a:p>
          <a:p>
            <a:r>
              <a:rPr lang="en-US" sz="2400" dirty="0" smtClean="0"/>
              <a:t>4.0 Interactive Media Communication- individuals not only </a:t>
            </a:r>
            <a:r>
              <a:rPr lang="en-US" sz="2400" u="sng" dirty="0" smtClean="0"/>
              <a:t>receive</a:t>
            </a:r>
            <a:r>
              <a:rPr lang="en-US" sz="2400" dirty="0" smtClean="0"/>
              <a:t> communication but can </a:t>
            </a:r>
            <a:r>
              <a:rPr lang="en-US" sz="2400" u="sng" dirty="0" smtClean="0"/>
              <a:t>respond,</a:t>
            </a:r>
            <a:r>
              <a:rPr lang="en-US" sz="2400" dirty="0" smtClean="0"/>
              <a:t> can connect 24/7/365</a:t>
            </a:r>
            <a:endParaRPr lang="en-US" sz="2400" u="sng" dirty="0" smtClean="0"/>
          </a:p>
          <a:p>
            <a:endParaRPr lang="en-US" dirty="0"/>
          </a:p>
        </p:txBody>
      </p:sp>
    </p:spTree>
    <p:extLst>
      <p:ext uri="{BB962C8B-B14F-4D97-AF65-F5344CB8AC3E}">
        <p14:creationId xmlns:p14="http://schemas.microsoft.com/office/powerpoint/2010/main" val="3932306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184" y="107452"/>
            <a:ext cx="7886700" cy="1325563"/>
          </a:xfrm>
        </p:spPr>
        <p:txBody>
          <a:bodyPr>
            <a:normAutofit/>
          </a:bodyPr>
          <a:lstStyle/>
          <a:p>
            <a:r>
              <a:rPr lang="en-US" dirty="0" smtClean="0"/>
              <a:t>We are in the midst of a cultural shift</a:t>
            </a:r>
            <a:endParaRPr lang="en-US" dirty="0"/>
          </a:p>
        </p:txBody>
      </p:sp>
      <p:sp>
        <p:nvSpPr>
          <p:cNvPr id="3" name="Content Placeholder 2"/>
          <p:cNvSpPr>
            <a:spLocks noGrp="1"/>
          </p:cNvSpPr>
          <p:nvPr>
            <p:ph idx="1"/>
          </p:nvPr>
        </p:nvSpPr>
        <p:spPr>
          <a:xfrm>
            <a:off x="628650" y="1009934"/>
            <a:ext cx="7886700" cy="5445457"/>
          </a:xfrm>
        </p:spPr>
        <p:txBody>
          <a:bodyPr>
            <a:normAutofit/>
          </a:bodyPr>
          <a:lstStyle/>
          <a:p>
            <a:r>
              <a:rPr lang="en-US" dirty="0" smtClean="0"/>
              <a:t> </a:t>
            </a:r>
            <a:r>
              <a:rPr lang="en-US" dirty="0"/>
              <a:t>Plato argued that writing would disconnect </a:t>
            </a:r>
            <a:r>
              <a:rPr lang="en-US" dirty="0" smtClean="0"/>
              <a:t>people </a:t>
            </a:r>
            <a:r>
              <a:rPr lang="en-US" dirty="0"/>
              <a:t>from the important presence that comes with face-to-face interactions </a:t>
            </a:r>
          </a:p>
          <a:p>
            <a:r>
              <a:rPr lang="en-US" dirty="0"/>
              <a:t> When the bicycle was first produced, it was critiqued. Churches condemned </a:t>
            </a:r>
            <a:r>
              <a:rPr lang="en-US" dirty="0" smtClean="0"/>
              <a:t>this </a:t>
            </a:r>
            <a:r>
              <a:rPr lang="en-US" dirty="0"/>
              <a:t>new technological mode of transportation for they saw it disconnecting </a:t>
            </a:r>
            <a:r>
              <a:rPr lang="en-US" dirty="0" smtClean="0"/>
              <a:t>people </a:t>
            </a:r>
            <a:r>
              <a:rPr lang="en-US" dirty="0"/>
              <a:t>from their local community and distracting them with the dangers of the </a:t>
            </a:r>
            <a:r>
              <a:rPr lang="en-US" dirty="0" smtClean="0"/>
              <a:t>outside </a:t>
            </a:r>
            <a:r>
              <a:rPr lang="en-US" dirty="0"/>
              <a:t>world: e.g. the cinema and roadhouses.</a:t>
            </a:r>
          </a:p>
          <a:p>
            <a:r>
              <a:rPr lang="en-US" dirty="0"/>
              <a:t> The automobile also received criticism about creating social distance and an </a:t>
            </a:r>
            <a:r>
              <a:rPr lang="en-US" dirty="0" smtClean="0"/>
              <a:t>acceleration </a:t>
            </a:r>
            <a:r>
              <a:rPr lang="en-US" dirty="0"/>
              <a:t>of culture.</a:t>
            </a:r>
          </a:p>
          <a:p>
            <a:r>
              <a:rPr lang="en-US" dirty="0"/>
              <a:t> About the same time, in 1926, the Adult Education Committee of the </a:t>
            </a:r>
            <a:r>
              <a:rPr lang="en-US" dirty="0" smtClean="0"/>
              <a:t>Knights </a:t>
            </a:r>
            <a:r>
              <a:rPr lang="en-US" dirty="0"/>
              <a:t>of Columbus investigated another emerging technology: the telephone. </a:t>
            </a:r>
            <a:r>
              <a:rPr lang="en-US" dirty="0" smtClean="0"/>
              <a:t>Their </a:t>
            </a:r>
            <a:r>
              <a:rPr lang="en-US" dirty="0"/>
              <a:t>meetings were dominated by questions, such as, </a:t>
            </a:r>
          </a:p>
          <a:p>
            <a:pPr marL="0" indent="0">
              <a:buNone/>
            </a:pPr>
            <a:r>
              <a:rPr lang="en-US" dirty="0"/>
              <a:t>	</a:t>
            </a:r>
            <a:r>
              <a:rPr lang="en-US" dirty="0" smtClean="0"/>
              <a:t> </a:t>
            </a:r>
            <a:r>
              <a:rPr lang="en-US" dirty="0"/>
              <a:t>“Does the telephone make men more active or lazy?” </a:t>
            </a:r>
          </a:p>
          <a:p>
            <a:pPr marL="0" indent="0">
              <a:buNone/>
            </a:pPr>
            <a:r>
              <a:rPr lang="en-US" dirty="0"/>
              <a:t>	</a:t>
            </a:r>
            <a:r>
              <a:rPr lang="en-US" dirty="0" smtClean="0"/>
              <a:t> </a:t>
            </a:r>
            <a:r>
              <a:rPr lang="en-US" dirty="0"/>
              <a:t>“Does the telephone break up home life and the old practice of </a:t>
            </a:r>
            <a:r>
              <a:rPr lang="en-US" dirty="0" smtClean="0"/>
              <a:t>	visiting friends?”</a:t>
            </a:r>
            <a:endParaRPr lang="en-US" dirty="0"/>
          </a:p>
        </p:txBody>
      </p:sp>
    </p:spTree>
    <p:extLst>
      <p:ext uri="{BB962C8B-B14F-4D97-AF65-F5344CB8AC3E}">
        <p14:creationId xmlns:p14="http://schemas.microsoft.com/office/powerpoint/2010/main" val="34002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9" y="818866"/>
            <a:ext cx="6469038" cy="5016758"/>
          </a:xfrm>
          <a:prstGeom prst="rect">
            <a:avLst/>
          </a:prstGeom>
        </p:spPr>
        <p:txBody>
          <a:bodyPr wrap="square">
            <a:spAutoFit/>
          </a:bodyPr>
          <a:lstStyle/>
          <a:p>
            <a:r>
              <a:rPr lang="en-US" sz="2400" dirty="0"/>
              <a:t>For a real-life, humorous look at the paradigm 	shift we are </a:t>
            </a:r>
            <a:r>
              <a:rPr lang="en-US" sz="2400" dirty="0" smtClean="0"/>
              <a:t>experiencing:</a:t>
            </a:r>
            <a:endParaRPr lang="en-US" sz="2400" dirty="0"/>
          </a:p>
          <a:p>
            <a:r>
              <a:rPr lang="en-US" sz="2400" dirty="0" smtClean="0"/>
              <a:t>           </a:t>
            </a:r>
          </a:p>
          <a:p>
            <a:r>
              <a:rPr lang="en-US" sz="2400" dirty="0"/>
              <a:t> </a:t>
            </a:r>
            <a:r>
              <a:rPr lang="en-US" sz="2400" dirty="0" smtClean="0"/>
              <a:t>          Kids </a:t>
            </a:r>
            <a:r>
              <a:rPr lang="en-US" sz="2400" dirty="0"/>
              <a:t>React to </a:t>
            </a:r>
            <a:r>
              <a:rPr lang="en-US" sz="2400" dirty="0" err="1" smtClean="0">
                <a:hlinkClick r:id="rId2"/>
              </a:rPr>
              <a:t>Walkmans</a:t>
            </a:r>
            <a:endParaRPr lang="en-US" sz="2400" dirty="0" smtClean="0"/>
          </a:p>
          <a:p>
            <a:endParaRPr lang="en-US" sz="2400" dirty="0"/>
          </a:p>
          <a:p>
            <a:pPr algn="ctr"/>
            <a:r>
              <a:rPr lang="en-US" sz="4400" dirty="0"/>
              <a:t>How do we respond to the cultural shifts in our ministry? </a:t>
            </a:r>
          </a:p>
          <a:p>
            <a:r>
              <a:rPr lang="en-US" sz="4400" dirty="0" smtClean="0"/>
              <a:t> </a:t>
            </a:r>
          </a:p>
          <a:p>
            <a:endParaRPr lang="en-US" sz="2400" dirty="0"/>
          </a:p>
        </p:txBody>
      </p:sp>
    </p:spTree>
    <p:extLst>
      <p:ext uri="{BB962C8B-B14F-4D97-AF65-F5344CB8AC3E}">
        <p14:creationId xmlns:p14="http://schemas.microsoft.com/office/powerpoint/2010/main" val="3437672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Participants:</a:t>
            </a:r>
            <a:r>
              <a:rPr lang="en" sz="3300"/>
              <a:t> We had a wide variety of parishes/dioceses, topics in 2013*</a:t>
            </a:r>
          </a:p>
        </p:txBody>
      </p:sp>
      <p:graphicFrame>
        <p:nvGraphicFramePr>
          <p:cNvPr id="138" name="Shape 138"/>
          <p:cNvGraphicFramePr/>
          <p:nvPr/>
        </p:nvGraphicFramePr>
        <p:xfrm>
          <a:off x="984675" y="1782825"/>
          <a:ext cx="6764675" cy="4228960"/>
        </p:xfrm>
        <a:graphic>
          <a:graphicData uri="http://schemas.openxmlformats.org/drawingml/2006/table">
            <a:tbl>
              <a:tblPr>
                <a:noFill/>
                <a:tableStyleId>{ADF24E60-4DAA-463C-9D56-24463C6002CD}</a:tableStyleId>
              </a:tblPr>
              <a:tblGrid>
                <a:gridCol w="1531150"/>
                <a:gridCol w="828325"/>
                <a:gridCol w="1154650"/>
                <a:gridCol w="1619000"/>
                <a:gridCol w="1631550"/>
              </a:tblGrid>
              <a:tr h="644575">
                <a:tc>
                  <a:txBody>
                    <a:bodyPr/>
                    <a:lstStyle/>
                    <a:p>
                      <a:pPr lvl="0" algn="ctr" rtl="0">
                        <a:spcBef>
                          <a:spcPts val="0"/>
                        </a:spcBef>
                        <a:buNone/>
                      </a:pPr>
                      <a:r>
                        <a:rPr lang="en" sz="1600" b="1">
                          <a:latin typeface="Times New Roman"/>
                          <a:ea typeface="Times New Roman"/>
                          <a:cs typeface="Times New Roman"/>
                          <a:sym typeface="Times New Roman"/>
                        </a:rPr>
                        <a:t>Position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spcBef>
                          <a:spcPts val="0"/>
                        </a:spcBef>
                        <a:buNone/>
                      </a:pPr>
                      <a:r>
                        <a:rPr lang="en" sz="1600" b="1">
                          <a:latin typeface="Times New Roman"/>
                          <a:ea typeface="Times New Roman"/>
                          <a:cs typeface="Times New Roman"/>
                          <a:sym typeface="Times New Roman"/>
                        </a:rPr>
                        <a:t>Gender</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spcBef>
                          <a:spcPts val="0"/>
                        </a:spcBef>
                        <a:buNone/>
                      </a:pPr>
                      <a:r>
                        <a:rPr lang="en" sz="1600" b="1">
                          <a:latin typeface="Times New Roman"/>
                          <a:ea typeface="Times New Roman"/>
                          <a:cs typeface="Times New Roman"/>
                          <a:sym typeface="Times New Roman"/>
                        </a:rPr>
                        <a:t>Lay or Ordained?</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spcBef>
                          <a:spcPts val="0"/>
                        </a:spcBef>
                        <a:buNone/>
                      </a:pPr>
                      <a:r>
                        <a:rPr lang="en" sz="1600" b="1">
                          <a:latin typeface="Times New Roman"/>
                          <a:ea typeface="Times New Roman"/>
                          <a:cs typeface="Times New Roman"/>
                          <a:sym typeface="Times New Roman"/>
                        </a:rPr>
                        <a:t>Context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spcBef>
                          <a:spcPts val="0"/>
                        </a:spcBef>
                        <a:buNone/>
                      </a:pPr>
                      <a:r>
                        <a:rPr lang="en" sz="1600" b="1">
                          <a:latin typeface="Times New Roman"/>
                          <a:ea typeface="Times New Roman"/>
                          <a:cs typeface="Times New Roman"/>
                          <a:sym typeface="Times New Roman"/>
                        </a:rPr>
                        <a:t>Network Convened</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4575">
                <a:tc>
                  <a:txBody>
                    <a:bodyPr/>
                    <a:lstStyle/>
                    <a:p>
                      <a:pPr lvl="0" rtl="0">
                        <a:spcBef>
                          <a:spcPts val="0"/>
                        </a:spcBef>
                        <a:buNone/>
                      </a:pPr>
                      <a:r>
                        <a:rPr lang="en" sz="1600">
                          <a:latin typeface="Times New Roman"/>
                          <a:ea typeface="Times New Roman"/>
                          <a:cs typeface="Times New Roman"/>
                          <a:sym typeface="Times New Roman"/>
                        </a:rPr>
                        <a:t>Minister for families (staff)</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Female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Lay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Pastoral-sized suburban parish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u="sng">
                          <a:solidFill>
                            <a:schemeClr val="hlink"/>
                          </a:solidFill>
                          <a:latin typeface="Times New Roman"/>
                          <a:ea typeface="Times New Roman"/>
                          <a:cs typeface="Times New Roman"/>
                          <a:sym typeface="Times New Roman"/>
                          <a:hlinkClick r:id="rId3"/>
                        </a:rPr>
                        <a:t>Faith at home for families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837450">
                <a:tc>
                  <a:txBody>
                    <a:bodyPr/>
                    <a:lstStyle/>
                    <a:p>
                      <a:pPr lvl="0" rtl="0">
                        <a:spcBef>
                          <a:spcPts val="0"/>
                        </a:spcBef>
                        <a:buNone/>
                      </a:pPr>
                      <a:r>
                        <a:rPr lang="en" sz="1600">
                          <a:latin typeface="Times New Roman"/>
                          <a:ea typeface="Times New Roman"/>
                          <a:cs typeface="Times New Roman"/>
                          <a:sym typeface="Times New Roman"/>
                        </a:rPr>
                        <a:t>Former leader of Christian education committee and current parish council officer (volunteer)</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Lay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Urban parish making transition from pastoral- to program-sized</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Spiritual practices for participants in parish fellowship dinners program</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3150">
                <a:tc>
                  <a:txBody>
                    <a:bodyPr/>
                    <a:lstStyle/>
                    <a:p>
                      <a:pPr lvl="0" rtl="0">
                        <a:spcBef>
                          <a:spcPts val="0"/>
                        </a:spcBef>
                        <a:buNone/>
                      </a:pPr>
                      <a:r>
                        <a:rPr lang="en" sz="1600">
                          <a:latin typeface="Times New Roman"/>
                          <a:ea typeface="Times New Roman"/>
                          <a:cs typeface="Times New Roman"/>
                          <a:sym typeface="Times New Roman"/>
                        </a:rPr>
                        <a:t>Faith formation officer (staff)</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Female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Lay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Mid-sized Mid-Atlantic judicatory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Skills for digital faith formation for leaders in parishes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39" name="Shape 139"/>
          <p:cNvSpPr txBox="1"/>
          <p:nvPr/>
        </p:nvSpPr>
        <p:spPr>
          <a:xfrm>
            <a:off x="984475" y="6219925"/>
            <a:ext cx="6764699" cy="457200"/>
          </a:xfrm>
          <a:prstGeom prst="rect">
            <a:avLst/>
          </a:prstGeom>
          <a:noFill/>
          <a:ln>
            <a:noFill/>
          </a:ln>
        </p:spPr>
        <p:txBody>
          <a:bodyPr lIns="91425" tIns="91425" rIns="91425" bIns="91425" anchor="t" anchorCtr="0">
            <a:noAutofit/>
          </a:bodyPr>
          <a:lstStyle/>
          <a:p>
            <a:pPr>
              <a:spcBef>
                <a:spcPts val="0"/>
              </a:spcBef>
              <a:buNone/>
            </a:pPr>
            <a:r>
              <a:rPr lang="en"/>
              <a:t>*Read more about the pilot program </a:t>
            </a:r>
            <a:r>
              <a:rPr lang="en" u="sng">
                <a:solidFill>
                  <a:schemeClr val="hlink"/>
                </a:solidFill>
                <a:hlinkClick r:id="rId4"/>
              </a:rPr>
              <a:t>here</a:t>
            </a:r>
            <a:r>
              <a:rPr lang="en"/>
              <a:t> (general audience) and </a:t>
            </a:r>
            <a:r>
              <a:rPr lang="en" u="sng">
                <a:solidFill>
                  <a:schemeClr val="hlink"/>
                </a:solidFill>
                <a:hlinkClick r:id="rId5"/>
              </a:rPr>
              <a:t>here</a:t>
            </a:r>
            <a:r>
              <a:rPr lang="en"/>
              <a:t> (academic).</a:t>
            </a:r>
          </a:p>
        </p:txBody>
      </p:sp>
      <p:sp>
        <p:nvSpPr>
          <p:cNvPr id="5" name="TextBox 4"/>
          <p:cNvSpPr txBox="1"/>
          <p:nvPr/>
        </p:nvSpPr>
        <p:spPr>
          <a:xfrm>
            <a:off x="6933063" y="6448525"/>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Participants:</a:t>
            </a:r>
            <a:r>
              <a:rPr lang="en" sz="3300"/>
              <a:t> We had a wide variety of parishes/dioceses, topics in 2013</a:t>
            </a:r>
          </a:p>
        </p:txBody>
      </p:sp>
      <p:graphicFrame>
        <p:nvGraphicFramePr>
          <p:cNvPr id="145" name="Shape 145"/>
          <p:cNvGraphicFramePr/>
          <p:nvPr/>
        </p:nvGraphicFramePr>
        <p:xfrm>
          <a:off x="669725" y="1526950"/>
          <a:ext cx="7333675" cy="4604575"/>
        </p:xfrm>
        <a:graphic>
          <a:graphicData uri="http://schemas.openxmlformats.org/drawingml/2006/table">
            <a:tbl>
              <a:tblPr>
                <a:noFill/>
                <a:tableStyleId>{70A2AB49-35E2-4244-867F-A7599F7CAA06}</a:tableStyleId>
              </a:tblPr>
              <a:tblGrid>
                <a:gridCol w="1659950"/>
                <a:gridCol w="898000"/>
                <a:gridCol w="1251750"/>
                <a:gridCol w="1755175"/>
                <a:gridCol w="1768800"/>
              </a:tblGrid>
              <a:tr h="1474375">
                <a:tc>
                  <a:txBody>
                    <a:bodyPr/>
                    <a:lstStyle/>
                    <a:p>
                      <a:pPr lvl="0" rtl="0">
                        <a:spcBef>
                          <a:spcPts val="0"/>
                        </a:spcBef>
                        <a:buNone/>
                      </a:pPr>
                      <a:r>
                        <a:rPr lang="en" sz="1600">
                          <a:latin typeface="Times New Roman"/>
                          <a:ea typeface="Times New Roman"/>
                          <a:cs typeface="Times New Roman"/>
                          <a:sym typeface="Times New Roman"/>
                        </a:rPr>
                        <a:t>Assistant pastor (staff)</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Ordained</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Corporate-sized suburban parish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Group bible study for individuals; general online learning program for individuals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74375">
                <a:tc>
                  <a:txBody>
                    <a:bodyPr/>
                    <a:lstStyle/>
                    <a:p>
                      <a:pPr lvl="0" rtl="0">
                        <a:spcBef>
                          <a:spcPts val="0"/>
                        </a:spcBef>
                        <a:buNone/>
                      </a:pPr>
                      <a:r>
                        <a:rPr lang="en" sz="1600">
                          <a:latin typeface="Times New Roman"/>
                          <a:ea typeface="Times New Roman"/>
                          <a:cs typeface="Times New Roman"/>
                          <a:sym typeface="Times New Roman"/>
                        </a:rPr>
                        <a:t>Minister for youth (staff)</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Female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Lay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Program-sized suburban parish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Idea exchange for parish teachers; faith at home for Sunday School parents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8625">
                <a:tc>
                  <a:txBody>
                    <a:bodyPr/>
                    <a:lstStyle/>
                    <a:p>
                      <a:pPr lvl="0" rtl="0">
                        <a:spcBef>
                          <a:spcPts val="0"/>
                        </a:spcBef>
                        <a:buNone/>
                      </a:pPr>
                      <a:r>
                        <a:rPr lang="en" sz="1600">
                          <a:latin typeface="Times New Roman"/>
                          <a:ea typeface="Times New Roman"/>
                          <a:cs typeface="Times New Roman"/>
                          <a:sym typeface="Times New Roman"/>
                        </a:rPr>
                        <a:t>Assistant pastor (staff)</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Ordained</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Program-sized suburban parish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Faith at home for families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57200">
                <a:tc>
                  <a:txBody>
                    <a:bodyPr/>
                    <a:lstStyle/>
                    <a:p>
                      <a:pPr lvl="0" rtl="0">
                        <a:spcBef>
                          <a:spcPts val="0"/>
                        </a:spcBef>
                        <a:buNone/>
                      </a:pPr>
                      <a:r>
                        <a:rPr lang="en" sz="1600">
                          <a:latin typeface="Times New Roman"/>
                          <a:ea typeface="Times New Roman"/>
                          <a:cs typeface="Times New Roman"/>
                          <a:sym typeface="Times New Roman"/>
                        </a:rPr>
                        <a:t>Minister for children and youth (staff)</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Female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Lay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Corporate-sized suburban parish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Faith at home for families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4" name="TextBox 3"/>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Participants:</a:t>
            </a:r>
            <a:r>
              <a:rPr lang="en" sz="3300"/>
              <a:t> 2014 cohort larger, more denominationally diverse, more active</a:t>
            </a:r>
          </a:p>
        </p:txBody>
      </p:sp>
      <p:sp>
        <p:nvSpPr>
          <p:cNvPr id="151" name="Shape 151"/>
          <p:cNvSpPr txBox="1"/>
          <p:nvPr/>
        </p:nvSpPr>
        <p:spPr>
          <a:xfrm>
            <a:off x="756099" y="1670850"/>
            <a:ext cx="7760400" cy="1539300"/>
          </a:xfrm>
          <a:prstGeom prst="rect">
            <a:avLst/>
          </a:prstGeom>
          <a:noFill/>
          <a:ln>
            <a:noFill/>
          </a:ln>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Times New Roman"/>
              <a:buChar char="●"/>
            </a:pPr>
            <a:r>
              <a:rPr lang="en" sz="3000">
                <a:solidFill>
                  <a:schemeClr val="dk1"/>
                </a:solidFill>
                <a:latin typeface="Times New Roman"/>
                <a:ea typeface="Times New Roman"/>
                <a:cs typeface="Times New Roman"/>
                <a:sym typeface="Times New Roman"/>
              </a:rPr>
              <a:t>nine leaders from four denominations</a:t>
            </a:r>
          </a:p>
          <a:p>
            <a:pPr marL="457200" lvl="0" indent="-419100" rtl="0">
              <a:lnSpc>
                <a:spcPct val="115000"/>
              </a:lnSpc>
              <a:spcBef>
                <a:spcPts val="0"/>
              </a:spcBef>
              <a:buClr>
                <a:schemeClr val="dk1"/>
              </a:buClr>
              <a:buSzPct val="100000"/>
              <a:buFont typeface="Times New Roman"/>
              <a:buChar char="●"/>
            </a:pPr>
            <a:r>
              <a:rPr lang="en" sz="3000">
                <a:solidFill>
                  <a:schemeClr val="dk1"/>
                </a:solidFill>
                <a:latin typeface="Times New Roman"/>
                <a:ea typeface="Times New Roman"/>
                <a:cs typeface="Times New Roman"/>
                <a:sym typeface="Times New Roman"/>
              </a:rPr>
              <a:t>revamped </a:t>
            </a:r>
            <a:r>
              <a:rPr lang="en" sz="3000" u="sng">
                <a:solidFill>
                  <a:srgbClr val="0645AD"/>
                </a:solidFill>
                <a:latin typeface="Times New Roman"/>
                <a:ea typeface="Times New Roman"/>
                <a:cs typeface="Times New Roman"/>
                <a:sym typeface="Times New Roman"/>
                <a:hlinkClick r:id="rId3"/>
              </a:rPr>
              <a:t>learning outline</a:t>
            </a:r>
            <a:r>
              <a:rPr lang="en" sz="3000">
                <a:solidFill>
                  <a:schemeClr val="dk1"/>
                </a:solidFill>
                <a:latin typeface="Times New Roman"/>
                <a:ea typeface="Times New Roman"/>
                <a:cs typeface="Times New Roman"/>
                <a:sym typeface="Times New Roman"/>
              </a:rPr>
              <a:t> has more structure, more variety, lower time requirement</a:t>
            </a:r>
          </a:p>
          <a:p>
            <a:pPr marL="457200" lvl="0" indent="-419100" rtl="0">
              <a:lnSpc>
                <a:spcPct val="115000"/>
              </a:lnSpc>
              <a:spcBef>
                <a:spcPts val="0"/>
              </a:spcBef>
              <a:buClr>
                <a:schemeClr val="dk1"/>
              </a:buClr>
              <a:buSzPct val="100000"/>
              <a:buFont typeface="Times New Roman"/>
              <a:buChar char="●"/>
            </a:pPr>
            <a:r>
              <a:rPr lang="en" sz="3000">
                <a:solidFill>
                  <a:schemeClr val="dk1"/>
                </a:solidFill>
                <a:latin typeface="Times New Roman"/>
                <a:ea typeface="Times New Roman"/>
                <a:cs typeface="Times New Roman"/>
                <a:sym typeface="Times New Roman"/>
              </a:rPr>
              <a:t>2013 “star participant” Day Smith Pritchartt now a cohort co-leader</a:t>
            </a:r>
          </a:p>
        </p:txBody>
      </p:sp>
      <p:sp>
        <p:nvSpPr>
          <p:cNvPr id="152" name="Shape 152"/>
          <p:cNvSpPr txBox="1"/>
          <p:nvPr/>
        </p:nvSpPr>
        <p:spPr>
          <a:xfrm>
            <a:off x="691800" y="4732498"/>
            <a:ext cx="7760400" cy="1539300"/>
          </a:xfrm>
          <a:prstGeom prst="rect">
            <a:avLst/>
          </a:prstGeom>
          <a:noFill/>
          <a:ln>
            <a:noFill/>
          </a:ln>
        </p:spPr>
        <p:txBody>
          <a:bodyPr lIns="91425" tIns="91425" rIns="91425" bIns="91425" anchor="t" anchorCtr="0">
            <a:noAutofit/>
          </a:bodyPr>
          <a:lstStyle/>
          <a:p>
            <a:pPr lvl="0"/>
            <a:r>
              <a:rPr lang="en" sz="2400" dirty="0"/>
              <a:t>Read more </a:t>
            </a:r>
            <a:r>
              <a:rPr lang="en" sz="2400" dirty="0" smtClean="0"/>
              <a:t>about the group from Kyle’s Posts on ECF   </a:t>
            </a:r>
            <a:r>
              <a:rPr lang="en-US" sz="2400" dirty="0" smtClean="0"/>
              <a:t>http</a:t>
            </a:r>
            <a:r>
              <a:rPr lang="en-US" sz="2400" dirty="0"/>
              <a:t>://</a:t>
            </a:r>
            <a:r>
              <a:rPr lang="en-US" sz="2400" dirty="0" smtClean="0"/>
              <a:t>www.ecfvp.org  Search for “hybrid faith formation”</a:t>
            </a:r>
            <a:endParaRPr lang="en" sz="2400" dirty="0"/>
          </a:p>
        </p:txBody>
      </p:sp>
      <p:sp>
        <p:nvSpPr>
          <p:cNvPr id="5" name="TextBox 4"/>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81459"/>
          </a:xfrm>
        </p:spPr>
        <p:txBody>
          <a:bodyPr>
            <a:normAutofit fontScale="90000"/>
          </a:bodyPr>
          <a:lstStyle/>
          <a:p>
            <a:r>
              <a:rPr lang="en-US" dirty="0" smtClean="0"/>
              <a:t>Shutting Down Sunday School-</a:t>
            </a:r>
            <a:br>
              <a:rPr lang="en-US" dirty="0" smtClean="0"/>
            </a:br>
            <a:r>
              <a:rPr lang="en-US" dirty="0" smtClean="0"/>
              <a:t>Day Smith </a:t>
            </a:r>
            <a:r>
              <a:rPr lang="en-US" dirty="0" err="1" smtClean="0"/>
              <a:t>Pritchartt</a:t>
            </a:r>
            <a:r>
              <a:rPr lang="en-US" dirty="0"/>
              <a:t/>
            </a:r>
            <a:br>
              <a:rPr lang="en-US" dirty="0"/>
            </a:br>
            <a:endParaRPr lang="en-US" dirty="0"/>
          </a:p>
        </p:txBody>
      </p:sp>
      <p:sp>
        <p:nvSpPr>
          <p:cNvPr id="3" name="Text Placeholder 2"/>
          <p:cNvSpPr>
            <a:spLocks noGrp="1"/>
          </p:cNvSpPr>
          <p:nvPr>
            <p:ph type="body" idx="1"/>
          </p:nvPr>
        </p:nvSpPr>
        <p:spPr>
          <a:xfrm>
            <a:off x="457200" y="1381836"/>
            <a:ext cx="8229600" cy="4967574"/>
          </a:xfrm>
        </p:spPr>
        <p:txBody>
          <a:bodyPr>
            <a:noAutofit/>
          </a:bodyPr>
          <a:lstStyle/>
          <a:p>
            <a:pPr fontAlgn="base">
              <a:buNone/>
            </a:pPr>
            <a:r>
              <a:rPr lang="en-US" sz="2400" dirty="0" smtClean="0"/>
              <a:t>What </a:t>
            </a:r>
            <a:r>
              <a:rPr lang="en-US" sz="2400" dirty="0"/>
              <a:t>would you do </a:t>
            </a:r>
            <a:r>
              <a:rPr lang="en-US" sz="2400" dirty="0" smtClean="0"/>
              <a:t>if:</a:t>
            </a:r>
            <a:endParaRPr lang="en-US" sz="2400" dirty="0"/>
          </a:p>
          <a:p>
            <a:pPr fontAlgn="base"/>
            <a:r>
              <a:rPr lang="en-US" sz="2000" dirty="0"/>
              <a:t>the families in your parish were exceptionally regular in their attendance at worship, but only a few were committed to church school</a:t>
            </a:r>
            <a:r>
              <a:rPr lang="en-US" sz="2000" dirty="0" smtClean="0"/>
              <a:t>;</a:t>
            </a:r>
          </a:p>
          <a:p>
            <a:pPr marL="0" indent="0" fontAlgn="base">
              <a:buNone/>
            </a:pPr>
            <a:endParaRPr lang="en-US" sz="2000" dirty="0"/>
          </a:p>
          <a:p>
            <a:pPr fontAlgn="base"/>
            <a:r>
              <a:rPr lang="en-US" sz="2000" dirty="0"/>
              <a:t>the well of prospective teachers was truly dry</a:t>
            </a:r>
            <a:r>
              <a:rPr lang="en-US" sz="2000" dirty="0" smtClean="0"/>
              <a:t>;</a:t>
            </a:r>
          </a:p>
          <a:p>
            <a:pPr marL="0" indent="0" fontAlgn="base">
              <a:buNone/>
            </a:pPr>
            <a:endParaRPr lang="en-US" sz="2000" dirty="0"/>
          </a:p>
          <a:p>
            <a:pPr fontAlgn="base"/>
            <a:r>
              <a:rPr lang="en-US" sz="2000" dirty="0"/>
              <a:t>you had a Vestry who was willing to take risks and try new things, and a Rector who had your back at all times and in all places; </a:t>
            </a:r>
            <a:r>
              <a:rPr lang="en-US" sz="2000" dirty="0" smtClean="0"/>
              <a:t>and</a:t>
            </a:r>
          </a:p>
          <a:p>
            <a:pPr marL="0" indent="0" fontAlgn="base">
              <a:buNone/>
            </a:pPr>
            <a:endParaRPr lang="en-US" sz="2000" dirty="0"/>
          </a:p>
          <a:p>
            <a:pPr fontAlgn="base"/>
            <a:r>
              <a:rPr lang="en-US" sz="2000" dirty="0"/>
              <a:t>Virginia Seminary’s Digital Missioner </a:t>
            </a:r>
            <a:r>
              <a:rPr lang="en-US" sz="2000" u="sng" dirty="0">
                <a:hlinkClick r:id="rId2"/>
              </a:rPr>
              <a:t>Kyle Oliver</a:t>
            </a:r>
            <a:r>
              <a:rPr lang="en-US" sz="2000" dirty="0"/>
              <a:t> and CMT Director </a:t>
            </a:r>
            <a:r>
              <a:rPr lang="en-US" sz="2000" u="sng" dirty="0">
                <a:hlinkClick r:id="rId3"/>
              </a:rPr>
              <a:t>Lisa Kimball</a:t>
            </a:r>
            <a:r>
              <a:rPr lang="en-US" sz="2000" dirty="0"/>
              <a:t> dared you to try something different (and promised to help</a:t>
            </a:r>
            <a:r>
              <a:rPr lang="en-US" sz="2000" dirty="0" smtClean="0"/>
              <a:t>)?</a:t>
            </a:r>
          </a:p>
          <a:p>
            <a:pPr marL="0" indent="0" fontAlgn="base">
              <a:buNone/>
            </a:pPr>
            <a:endParaRPr lang="en-US" sz="2000" dirty="0"/>
          </a:p>
          <a:p>
            <a:pPr fontAlgn="base"/>
            <a:r>
              <a:rPr lang="en-US" sz="2000" dirty="0"/>
              <a:t>What did we do? We shut down Sunday school. Let me clarify: We adopted a pilot program of online faith formation, and we suspended our Sunday morning classes. St. Andrew’s FISH program (Families Integrating Sunday and Home) began in September.</a:t>
            </a:r>
          </a:p>
          <a:p>
            <a:r>
              <a:rPr lang="en-US" sz="2000" dirty="0">
                <a:hlinkClick r:id="rId4"/>
              </a:rPr>
              <a:t>http://www.keyhallonline.org/profiles/shutting-sunday-school/</a:t>
            </a:r>
            <a:endParaRPr lang="en-US" sz="2000" dirty="0"/>
          </a:p>
        </p:txBody>
      </p:sp>
    </p:spTree>
    <p:extLst>
      <p:ext uri="{BB962C8B-B14F-4D97-AF65-F5344CB8AC3E}">
        <p14:creationId xmlns:p14="http://schemas.microsoft.com/office/powerpoint/2010/main" val="3003568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4" name="Shape 34"/>
          <p:cNvSpPr txBox="1">
            <a:spLocks noGrp="1"/>
          </p:cNvSpPr>
          <p:nvPr>
            <p:ph type="body" idx="1"/>
          </p:nvPr>
        </p:nvSpPr>
        <p:spPr>
          <a:xfrm>
            <a:off x="3624099" y="1142149"/>
            <a:ext cx="4759500" cy="1166999"/>
          </a:xfrm>
          <a:prstGeom prst="rect">
            <a:avLst/>
          </a:prstGeom>
        </p:spPr>
        <p:txBody>
          <a:bodyPr lIns="91425" tIns="91425" rIns="91425" bIns="91425" anchor="t" anchorCtr="0">
            <a:noAutofit/>
          </a:bodyPr>
          <a:lstStyle/>
          <a:p>
            <a:pPr lvl="0" rtl="0">
              <a:spcBef>
                <a:spcPts val="0"/>
              </a:spcBef>
              <a:buNone/>
            </a:pPr>
            <a:r>
              <a:rPr lang="en" sz="3200" b="1" dirty="0">
                <a:solidFill>
                  <a:srgbClr val="434343"/>
                </a:solidFill>
              </a:rPr>
              <a:t>Background:</a:t>
            </a:r>
            <a:r>
              <a:rPr lang="en" sz="3200" b="1" dirty="0">
                <a:solidFill>
                  <a:srgbClr val="000000"/>
                </a:solidFill>
              </a:rPr>
              <a:t> </a:t>
            </a:r>
            <a:r>
              <a:rPr lang="en" sz="3200" b="1" dirty="0" smtClean="0">
                <a:solidFill>
                  <a:srgbClr val="000000"/>
                </a:solidFill>
              </a:rPr>
              <a:t>How did </a:t>
            </a:r>
            <a:r>
              <a:rPr lang="en" sz="3200" b="1" dirty="0">
                <a:solidFill>
                  <a:srgbClr val="000000"/>
                </a:solidFill>
              </a:rPr>
              <a:t>this get started?</a:t>
            </a:r>
          </a:p>
        </p:txBody>
      </p:sp>
      <p:sp>
        <p:nvSpPr>
          <p:cNvPr id="35" name="Shape 35"/>
          <p:cNvSpPr txBox="1">
            <a:spLocks noGrp="1"/>
          </p:cNvSpPr>
          <p:nvPr>
            <p:ph type="body" idx="4294967295"/>
          </p:nvPr>
        </p:nvSpPr>
        <p:spPr>
          <a:xfrm>
            <a:off x="457200" y="3466732"/>
            <a:ext cx="4920018" cy="1166813"/>
          </a:xfrm>
          <a:prstGeom prst="rect">
            <a:avLst/>
          </a:prstGeom>
        </p:spPr>
        <p:txBody>
          <a:bodyPr lIns="91425" tIns="91425" rIns="91425" bIns="91425" anchor="t" anchorCtr="0">
            <a:noAutofit/>
          </a:bodyPr>
          <a:lstStyle/>
          <a:p>
            <a:pPr lvl="0" rtl="0">
              <a:spcBef>
                <a:spcPts val="0"/>
              </a:spcBef>
              <a:buNone/>
            </a:pPr>
            <a:r>
              <a:rPr lang="en" sz="3200" b="1" dirty="0">
                <a:solidFill>
                  <a:srgbClr val="434343"/>
                </a:solidFill>
              </a:rPr>
              <a:t>Pilot:</a:t>
            </a:r>
            <a:r>
              <a:rPr lang="en" sz="3200" b="1" dirty="0"/>
              <a:t> Who’s doing it and how’s it going?</a:t>
            </a:r>
          </a:p>
        </p:txBody>
      </p:sp>
      <p:sp>
        <p:nvSpPr>
          <p:cNvPr id="36" name="Shape 36"/>
          <p:cNvSpPr txBox="1">
            <a:spLocks noGrp="1"/>
          </p:cNvSpPr>
          <p:nvPr>
            <p:ph type="body" idx="4294967295"/>
          </p:nvPr>
        </p:nvSpPr>
        <p:spPr>
          <a:xfrm>
            <a:off x="4086225" y="5264150"/>
            <a:ext cx="5057775" cy="1166813"/>
          </a:xfrm>
          <a:prstGeom prst="rect">
            <a:avLst/>
          </a:prstGeom>
        </p:spPr>
        <p:txBody>
          <a:bodyPr lIns="91425" tIns="91425" rIns="91425" bIns="91425" anchor="t" anchorCtr="0">
            <a:noAutofit/>
          </a:bodyPr>
          <a:lstStyle/>
          <a:p>
            <a:pPr lvl="0" rtl="0">
              <a:spcBef>
                <a:spcPts val="0"/>
              </a:spcBef>
              <a:buNone/>
            </a:pPr>
            <a:r>
              <a:rPr lang="en" sz="3200" b="1" dirty="0">
                <a:solidFill>
                  <a:srgbClr val="434343"/>
                </a:solidFill>
              </a:rPr>
              <a:t>Resources:</a:t>
            </a:r>
            <a:r>
              <a:rPr lang="en" sz="3200" b="1" dirty="0"/>
              <a:t> What do you need to get started?</a:t>
            </a:r>
          </a:p>
        </p:txBody>
      </p:sp>
      <p:pic>
        <p:nvPicPr>
          <p:cNvPr id="37" name="Shape 37"/>
          <p:cNvPicPr preferRelativeResize="0"/>
          <p:nvPr/>
        </p:nvPicPr>
        <p:blipFill>
          <a:blip r:embed="rId3">
            <a:alphaModFix/>
          </a:blip>
          <a:stretch>
            <a:fillRect/>
          </a:stretch>
        </p:blipFill>
        <p:spPr>
          <a:xfrm>
            <a:off x="514352" y="1668262"/>
            <a:ext cx="2868562" cy="1666250"/>
          </a:xfrm>
          <a:prstGeom prst="rect">
            <a:avLst/>
          </a:prstGeom>
          <a:noFill/>
          <a:ln>
            <a:noFill/>
          </a:ln>
        </p:spPr>
      </p:pic>
      <p:pic>
        <p:nvPicPr>
          <p:cNvPr id="38" name="Shape 38"/>
          <p:cNvPicPr preferRelativeResize="0"/>
          <p:nvPr/>
        </p:nvPicPr>
        <p:blipFill>
          <a:blip r:embed="rId4">
            <a:alphaModFix/>
          </a:blip>
          <a:stretch>
            <a:fillRect/>
          </a:stretch>
        </p:blipFill>
        <p:spPr>
          <a:xfrm>
            <a:off x="5703883" y="3207950"/>
            <a:ext cx="2679716" cy="1786500"/>
          </a:xfrm>
          <a:prstGeom prst="rect">
            <a:avLst/>
          </a:prstGeom>
          <a:noFill/>
          <a:ln>
            <a:noFill/>
          </a:ln>
        </p:spPr>
      </p:pic>
      <p:pic>
        <p:nvPicPr>
          <p:cNvPr id="39" name="Shape 39"/>
          <p:cNvPicPr preferRelativeResize="0"/>
          <p:nvPr/>
        </p:nvPicPr>
        <p:blipFill>
          <a:blip r:embed="rId5">
            <a:alphaModFix/>
          </a:blip>
          <a:stretch>
            <a:fillRect/>
          </a:stretch>
        </p:blipFill>
        <p:spPr>
          <a:xfrm>
            <a:off x="764729" y="4974712"/>
            <a:ext cx="2539182" cy="1552230"/>
          </a:xfrm>
          <a:prstGeom prst="rect">
            <a:avLst/>
          </a:prstGeom>
          <a:noFill/>
          <a:ln>
            <a:noFill/>
          </a:ln>
        </p:spPr>
      </p:pic>
      <p:sp>
        <p:nvSpPr>
          <p:cNvPr id="2" name="TextBox 1"/>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849" y="504617"/>
            <a:ext cx="2771913" cy="307777"/>
          </a:xfrm>
          <a:prstGeom prst="rect">
            <a:avLst/>
          </a:prstGeom>
        </p:spPr>
        <p:txBody>
          <a:bodyPr wrap="none">
            <a:spAutoFit/>
          </a:bodyPr>
          <a:lstStyle/>
          <a:p>
            <a:r>
              <a:rPr lang="en-US" dirty="0">
                <a:hlinkClick r:id="rId2"/>
              </a:rPr>
              <a:t>http://standrewsfish.weebly.com</a:t>
            </a:r>
            <a:r>
              <a:rPr lang="en-US" dirty="0" smtClean="0">
                <a:hlinkClick r:id="rId2"/>
              </a:rPr>
              <a:t>/</a:t>
            </a:r>
            <a:endParaRPr lang="en-US" dirty="0" smtClean="0"/>
          </a:p>
        </p:txBody>
      </p:sp>
      <p:pic>
        <p:nvPicPr>
          <p:cNvPr id="3" name="Picture 2">
            <a:hlinkClick r:id="rId2"/>
          </p:cNvPr>
          <p:cNvPicPr>
            <a:picLocks noChangeAspect="1"/>
          </p:cNvPicPr>
          <p:nvPr/>
        </p:nvPicPr>
        <p:blipFill>
          <a:blip r:embed="rId3"/>
          <a:stretch>
            <a:fillRect/>
          </a:stretch>
        </p:blipFill>
        <p:spPr>
          <a:xfrm>
            <a:off x="580465" y="1243281"/>
            <a:ext cx="8058638" cy="5367069"/>
          </a:xfrm>
          <a:prstGeom prst="rect">
            <a:avLst/>
          </a:prstGeom>
        </p:spPr>
      </p:pic>
    </p:spTree>
    <p:extLst>
      <p:ext uri="{BB962C8B-B14F-4D97-AF65-F5344CB8AC3E}">
        <p14:creationId xmlns:p14="http://schemas.microsoft.com/office/powerpoint/2010/main" val="3934048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67425" y="338137"/>
            <a:ext cx="8654603" cy="6181725"/>
          </a:xfrm>
          <a:prstGeom prst="rect">
            <a:avLst/>
          </a:prstGeom>
        </p:spPr>
      </p:pic>
    </p:spTree>
    <p:extLst>
      <p:ext uri="{BB962C8B-B14F-4D97-AF65-F5344CB8AC3E}">
        <p14:creationId xmlns:p14="http://schemas.microsoft.com/office/powerpoint/2010/main" val="645503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19" y="368490"/>
            <a:ext cx="4134768" cy="307777"/>
          </a:xfrm>
          <a:prstGeom prst="rect">
            <a:avLst/>
          </a:prstGeom>
        </p:spPr>
        <p:txBody>
          <a:bodyPr wrap="square">
            <a:spAutoFit/>
          </a:bodyPr>
          <a:lstStyle/>
          <a:p>
            <a:r>
              <a:rPr lang="en-US" dirty="0"/>
              <a:t>http://parentsasspiritualteachers.weebly.com/</a:t>
            </a:r>
          </a:p>
        </p:txBody>
      </p:sp>
      <p:pic>
        <p:nvPicPr>
          <p:cNvPr id="3" name="Picture 2">
            <a:hlinkClick r:id="rId2"/>
          </p:cNvPr>
          <p:cNvPicPr>
            <a:picLocks noChangeAspect="1"/>
          </p:cNvPicPr>
          <p:nvPr/>
        </p:nvPicPr>
        <p:blipFill>
          <a:blip r:embed="rId3"/>
          <a:stretch>
            <a:fillRect/>
          </a:stretch>
        </p:blipFill>
        <p:spPr>
          <a:xfrm>
            <a:off x="349366" y="1011498"/>
            <a:ext cx="8267344" cy="4791715"/>
          </a:xfrm>
          <a:prstGeom prst="rect">
            <a:avLst/>
          </a:prstGeom>
        </p:spPr>
      </p:pic>
    </p:spTree>
    <p:extLst>
      <p:ext uri="{BB962C8B-B14F-4D97-AF65-F5344CB8AC3E}">
        <p14:creationId xmlns:p14="http://schemas.microsoft.com/office/powerpoint/2010/main" val="2097074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932" y="162162"/>
            <a:ext cx="7978466" cy="523220"/>
          </a:xfrm>
          <a:prstGeom prst="rect">
            <a:avLst/>
          </a:prstGeom>
        </p:spPr>
        <p:txBody>
          <a:bodyPr wrap="none">
            <a:spAutoFit/>
          </a:bodyPr>
          <a:lstStyle/>
          <a:p>
            <a:r>
              <a:rPr lang="en-US" dirty="0">
                <a:hlinkClick r:id="rId2"/>
              </a:rPr>
              <a:t>http://stpaulskcmo.weebly.com</a:t>
            </a:r>
            <a:r>
              <a:rPr lang="en-US" dirty="0" smtClean="0">
                <a:hlinkClick r:id="rId2"/>
              </a:rPr>
              <a:t>/</a:t>
            </a:r>
            <a:endParaRPr lang="en-US" dirty="0" smtClean="0"/>
          </a:p>
          <a:p>
            <a:r>
              <a:rPr lang="en-US" dirty="0" smtClean="0">
                <a:latin typeface="arial" panose="020B0604020202020204" pitchFamily="34" charset="0"/>
              </a:rPr>
              <a:t>St</a:t>
            </a:r>
            <a:r>
              <a:rPr lang="en-US" dirty="0">
                <a:latin typeface="arial" panose="020B0604020202020204" pitchFamily="34" charset="0"/>
              </a:rPr>
              <a:t>. Paul’s Episcopal in Kansas City, MO, Megan Castellan gathers families for a similar </a:t>
            </a:r>
            <a:r>
              <a:rPr lang="en-US" dirty="0" smtClean="0">
                <a:latin typeface="arial" panose="020B0604020202020204" pitchFamily="34" charset="0"/>
              </a:rPr>
              <a:t>program.</a:t>
            </a:r>
            <a:endParaRPr lang="en-US" dirty="0"/>
          </a:p>
        </p:txBody>
      </p:sp>
      <p:pic>
        <p:nvPicPr>
          <p:cNvPr id="3" name="Picture 2">
            <a:hlinkClick r:id="rId2"/>
          </p:cNvPr>
          <p:cNvPicPr>
            <a:picLocks noChangeAspect="1"/>
          </p:cNvPicPr>
          <p:nvPr/>
        </p:nvPicPr>
        <p:blipFill>
          <a:blip r:embed="rId3"/>
          <a:stretch>
            <a:fillRect/>
          </a:stretch>
        </p:blipFill>
        <p:spPr>
          <a:xfrm>
            <a:off x="0" y="1048859"/>
            <a:ext cx="8861378" cy="5310429"/>
          </a:xfrm>
          <a:prstGeom prst="rect">
            <a:avLst/>
          </a:prstGeom>
        </p:spPr>
      </p:pic>
    </p:spTree>
    <p:extLst>
      <p:ext uri="{BB962C8B-B14F-4D97-AF65-F5344CB8AC3E}">
        <p14:creationId xmlns:p14="http://schemas.microsoft.com/office/powerpoint/2010/main" val="1248982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332" y="1041010"/>
            <a:ext cx="7441810" cy="1938992"/>
          </a:xfrm>
          <a:prstGeom prst="rect">
            <a:avLst/>
          </a:prstGeom>
        </p:spPr>
        <p:txBody>
          <a:bodyPr wrap="square">
            <a:spAutoFit/>
          </a:bodyPr>
          <a:lstStyle/>
          <a:p>
            <a:r>
              <a:rPr lang="en-US" sz="2400" dirty="0" smtClean="0">
                <a:solidFill>
                  <a:srgbClr val="141823"/>
                </a:solidFill>
                <a:latin typeface="Helvetica" panose="020B0604020202020204" pitchFamily="34" charset="0"/>
              </a:rPr>
              <a:t>Warren </a:t>
            </a:r>
            <a:r>
              <a:rPr lang="en-US" sz="2400" dirty="0" err="1" smtClean="0">
                <a:solidFill>
                  <a:srgbClr val="141823"/>
                </a:solidFill>
                <a:latin typeface="Helvetica" panose="020B0604020202020204" pitchFamily="34" charset="0"/>
              </a:rPr>
              <a:t>Leibovitch</a:t>
            </a:r>
            <a:r>
              <a:rPr lang="en-US" sz="2400" dirty="0" smtClean="0">
                <a:solidFill>
                  <a:srgbClr val="141823"/>
                </a:solidFill>
                <a:latin typeface="Helvetica" panose="020B0604020202020204" pitchFamily="34" charset="0"/>
              </a:rPr>
              <a:t>, from St. Paul’s Anglican Church in Lindsay, Ontario started a Reaffirmation hybrid course online for adults, several of which are ages 65-75 and will engage youth in an online course for Confirmation in June.</a:t>
            </a:r>
          </a:p>
        </p:txBody>
      </p:sp>
    </p:spTree>
    <p:extLst>
      <p:ext uri="{BB962C8B-B14F-4D97-AF65-F5344CB8AC3E}">
        <p14:creationId xmlns:p14="http://schemas.microsoft.com/office/powerpoint/2010/main" val="109861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7" y="641445"/>
            <a:ext cx="7369791" cy="4524315"/>
          </a:xfrm>
          <a:prstGeom prst="rect">
            <a:avLst/>
          </a:prstGeom>
        </p:spPr>
        <p:txBody>
          <a:bodyPr wrap="square">
            <a:spAutoFit/>
          </a:bodyPr>
          <a:lstStyle/>
          <a:p>
            <a:r>
              <a:rPr lang="en-US" sz="2400" dirty="0">
                <a:solidFill>
                  <a:srgbClr val="141823"/>
                </a:solidFill>
                <a:latin typeface="Helvetica" panose="020B0604020202020204" pitchFamily="34" charset="0"/>
              </a:rPr>
              <a:t>Hillary West Epiphany Episcopal Church Oak Hill, </a:t>
            </a:r>
            <a:r>
              <a:rPr lang="en-US" sz="2400" dirty="0" smtClean="0">
                <a:solidFill>
                  <a:srgbClr val="141823"/>
                </a:solidFill>
                <a:latin typeface="Helvetica" panose="020B0604020202020204" pitchFamily="34" charset="0"/>
              </a:rPr>
              <a:t>Virginia</a:t>
            </a:r>
          </a:p>
          <a:p>
            <a:pPr marL="342900" indent="-342900">
              <a:buFontTx/>
              <a:buChar char="-"/>
            </a:pPr>
            <a:r>
              <a:rPr lang="en-US" sz="2400" dirty="0" smtClean="0">
                <a:solidFill>
                  <a:srgbClr val="141823"/>
                </a:solidFill>
                <a:latin typeface="Helvetica" panose="020B0604020202020204" pitchFamily="34" charset="0"/>
              </a:rPr>
              <a:t>Five households of young families on their Christian Education Ministry Team decided </a:t>
            </a:r>
            <a:r>
              <a:rPr lang="en-US" sz="2400" dirty="0" smtClean="0"/>
              <a:t>the </a:t>
            </a:r>
            <a:r>
              <a:rPr lang="en-US" sz="2400" dirty="0" smtClean="0">
                <a:solidFill>
                  <a:srgbClr val="141823"/>
                </a:solidFill>
                <a:latin typeface="Helvetica" panose="020B0604020202020204" pitchFamily="34" charset="0"/>
              </a:rPr>
              <a:t>best </a:t>
            </a:r>
            <a:r>
              <a:rPr lang="en-US" sz="2400" dirty="0">
                <a:solidFill>
                  <a:srgbClr val="141823"/>
                </a:solidFill>
                <a:latin typeface="Helvetica" panose="020B0604020202020204" pitchFamily="34" charset="0"/>
              </a:rPr>
              <a:t>way to enhance their Sunday School teaching was to share their comments and ideas from their teaching experiences each week by posting them. </a:t>
            </a:r>
            <a:endParaRPr lang="en-US" sz="2400" dirty="0" smtClean="0">
              <a:solidFill>
                <a:srgbClr val="141823"/>
              </a:solidFill>
              <a:latin typeface="Helvetica" panose="020B0604020202020204" pitchFamily="34" charset="0"/>
            </a:endParaRPr>
          </a:p>
          <a:p>
            <a:pPr marL="342900" indent="-342900">
              <a:buFontTx/>
              <a:buChar char="-"/>
            </a:pPr>
            <a:r>
              <a:rPr lang="en-US" sz="2400" dirty="0" smtClean="0">
                <a:solidFill>
                  <a:srgbClr val="141823"/>
                </a:solidFill>
                <a:latin typeface="Helvetica" panose="020B0604020202020204" pitchFamily="34" charset="0"/>
              </a:rPr>
              <a:t>They then reached out though on-line </a:t>
            </a:r>
            <a:r>
              <a:rPr lang="en-US" sz="2400" dirty="0">
                <a:solidFill>
                  <a:srgbClr val="141823"/>
                </a:solidFill>
                <a:latin typeface="Helvetica" panose="020B0604020202020204" pitchFamily="34" charset="0"/>
              </a:rPr>
              <a:t>posting, to all young families sharing stories. Consequently, curriculum, teaching tips, etc. are now posted for all </a:t>
            </a:r>
            <a:r>
              <a:rPr lang="en-US" sz="2400" dirty="0" smtClean="0">
                <a:solidFill>
                  <a:srgbClr val="141823"/>
                </a:solidFill>
                <a:latin typeface="Helvetica" panose="020B0604020202020204" pitchFamily="34" charset="0"/>
              </a:rPr>
              <a:t>to peruse</a:t>
            </a:r>
            <a:r>
              <a:rPr lang="en-US" sz="2400" dirty="0">
                <a:solidFill>
                  <a:srgbClr val="141823"/>
                </a:solidFill>
                <a:latin typeface="Helvetica" panose="020B0604020202020204" pitchFamily="34" charset="0"/>
              </a:rPr>
              <a:t>. </a:t>
            </a:r>
            <a:endParaRPr lang="en-US" sz="2400" dirty="0"/>
          </a:p>
        </p:txBody>
      </p:sp>
    </p:spTree>
    <p:extLst>
      <p:ext uri="{BB962C8B-B14F-4D97-AF65-F5344CB8AC3E}">
        <p14:creationId xmlns:p14="http://schemas.microsoft.com/office/powerpoint/2010/main" val="2548363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691" y="1070015"/>
            <a:ext cx="6066431" cy="2677656"/>
          </a:xfrm>
          <a:prstGeom prst="rect">
            <a:avLst/>
          </a:prstGeom>
        </p:spPr>
        <p:txBody>
          <a:bodyPr wrap="square">
            <a:spAutoFit/>
          </a:bodyPr>
          <a:lstStyle/>
          <a:p>
            <a:r>
              <a:rPr lang="en-US" sz="2400" dirty="0">
                <a:latin typeface="arial" panose="020B0604020202020204" pitchFamily="34" charset="0"/>
              </a:rPr>
              <a:t> </a:t>
            </a:r>
            <a:r>
              <a:rPr lang="en-US" sz="2400" dirty="0" smtClean="0">
                <a:latin typeface="arial" panose="020B0604020202020204" pitchFamily="34" charset="0"/>
              </a:rPr>
              <a:t>Roberta </a:t>
            </a:r>
            <a:r>
              <a:rPr lang="en-US" sz="2400" dirty="0" err="1" smtClean="0">
                <a:latin typeface="arial" panose="020B0604020202020204" pitchFamily="34" charset="0"/>
              </a:rPr>
              <a:t>Dodds</a:t>
            </a:r>
            <a:r>
              <a:rPr lang="en-US" sz="2400" dirty="0" smtClean="0">
                <a:latin typeface="arial" panose="020B0604020202020204" pitchFamily="34" charset="0"/>
              </a:rPr>
              <a:t> Ingersoll at </a:t>
            </a:r>
            <a:r>
              <a:rPr lang="en-US" sz="2400" dirty="0">
                <a:latin typeface="arial" panose="020B0604020202020204" pitchFamily="34" charset="0"/>
              </a:rPr>
              <a:t>First </a:t>
            </a:r>
            <a:r>
              <a:rPr lang="en-US" sz="2400" dirty="0" smtClean="0">
                <a:latin typeface="arial" panose="020B0604020202020204" pitchFamily="34" charset="0"/>
              </a:rPr>
              <a:t>Presbyterian Church in Libertyville, IL  </a:t>
            </a:r>
          </a:p>
          <a:p>
            <a:r>
              <a:rPr lang="en-US" sz="2400" dirty="0" smtClean="0">
                <a:latin typeface="arial" panose="020B0604020202020204" pitchFamily="34" charset="0"/>
              </a:rPr>
              <a:t>- </a:t>
            </a:r>
            <a:r>
              <a:rPr lang="en-US" sz="2400" dirty="0">
                <a:latin typeface="arial" panose="020B0604020202020204" pitchFamily="34" charset="0"/>
              </a:rPr>
              <a:t>Club M.O.M. already had some online infrastructure in place, so </a:t>
            </a:r>
            <a:r>
              <a:rPr lang="en-US" sz="2400" dirty="0" smtClean="0">
                <a:latin typeface="arial" panose="020B0604020202020204" pitchFamily="34" charset="0"/>
              </a:rPr>
              <a:t>she </a:t>
            </a:r>
            <a:r>
              <a:rPr lang="en-US" sz="2400" dirty="0">
                <a:latin typeface="arial" panose="020B0604020202020204" pitchFamily="34" charset="0"/>
              </a:rPr>
              <a:t>focused on helping new members (the working moms) get to know the group </a:t>
            </a:r>
            <a:r>
              <a:rPr lang="en-US" sz="2400" dirty="0" smtClean="0">
                <a:latin typeface="arial" panose="020B0604020202020204" pitchFamily="34" charset="0"/>
              </a:rPr>
              <a:t>online that </a:t>
            </a:r>
            <a:r>
              <a:rPr lang="en-US" sz="2400" dirty="0">
                <a:latin typeface="arial" panose="020B0604020202020204" pitchFamily="34" charset="0"/>
              </a:rPr>
              <a:t>had already been meeting in person.</a:t>
            </a:r>
            <a:endParaRPr lang="en-US" sz="2400" dirty="0"/>
          </a:p>
        </p:txBody>
      </p:sp>
    </p:spTree>
    <p:extLst>
      <p:ext uri="{BB962C8B-B14F-4D97-AF65-F5344CB8AC3E}">
        <p14:creationId xmlns:p14="http://schemas.microsoft.com/office/powerpoint/2010/main" val="2182130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76250"/>
            <a:ext cx="9144001" cy="5905500"/>
          </a:xfrm>
          <a:prstGeom prst="rect">
            <a:avLst/>
          </a:prstGeom>
        </p:spPr>
      </p:pic>
    </p:spTree>
    <p:extLst>
      <p:ext uri="{BB962C8B-B14F-4D97-AF65-F5344CB8AC3E}">
        <p14:creationId xmlns:p14="http://schemas.microsoft.com/office/powerpoint/2010/main" val="3812482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36479" y="361950"/>
            <a:ext cx="8871044" cy="6134100"/>
          </a:xfrm>
          <a:prstGeom prst="rect">
            <a:avLst/>
          </a:prstGeom>
        </p:spPr>
      </p:pic>
    </p:spTree>
    <p:extLst>
      <p:ext uri="{BB962C8B-B14F-4D97-AF65-F5344CB8AC3E}">
        <p14:creationId xmlns:p14="http://schemas.microsoft.com/office/powerpoint/2010/main" val="531078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None/>
            </a:pPr>
            <a:r>
              <a:rPr lang="en" dirty="0"/>
              <a:t>Resources</a:t>
            </a:r>
          </a:p>
        </p:txBody>
      </p:sp>
      <p:sp>
        <p:nvSpPr>
          <p:cNvPr id="158" name="Shape 158"/>
          <p:cNvSpPr txBox="1">
            <a:spLocks noGrp="1"/>
          </p:cNvSpPr>
          <p:nvPr>
            <p:ph type="subTitle" idx="1"/>
          </p:nvPr>
        </p:nvSpPr>
        <p:spPr>
          <a:xfrm>
            <a:off x="477672" y="3602038"/>
            <a:ext cx="7523328" cy="1655762"/>
          </a:xfrm>
          <a:prstGeom prst="rect">
            <a:avLst/>
          </a:prstGeom>
        </p:spPr>
        <p:txBody>
          <a:bodyPr lIns="91425" tIns="91425" rIns="91425" bIns="91425" anchor="t" anchorCtr="0">
            <a:noAutofit/>
          </a:bodyPr>
          <a:lstStyle/>
          <a:p>
            <a:pPr lvl="0" rtl="0">
              <a:spcBef>
                <a:spcPts val="0"/>
              </a:spcBef>
              <a:buNone/>
            </a:pPr>
            <a:r>
              <a:rPr lang="en" sz="4000" dirty="0"/>
              <a:t>What do you need to get started?</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sz="6000" dirty="0"/>
              <a:t>Background</a:t>
            </a:r>
          </a:p>
        </p:txBody>
      </p:sp>
      <p:sp>
        <p:nvSpPr>
          <p:cNvPr id="45" name="Shape 45"/>
          <p:cNvSpPr txBox="1">
            <a:spLocks noGrp="1"/>
          </p:cNvSpPr>
          <p:nvPr>
            <p:ph type="subTitle" idx="1"/>
          </p:nvPr>
        </p:nvSpPr>
        <p:spPr>
          <a:prstGeom prst="rect">
            <a:avLst/>
          </a:prstGeom>
        </p:spPr>
        <p:txBody>
          <a:bodyPr lIns="91425" tIns="91425" rIns="91425" bIns="91425" anchor="t" anchorCtr="0">
            <a:noAutofit/>
          </a:bodyPr>
          <a:lstStyle/>
          <a:p>
            <a:pPr lvl="0" rtl="0">
              <a:spcBef>
                <a:spcPts val="0"/>
              </a:spcBef>
              <a:buNone/>
            </a:pPr>
            <a:r>
              <a:rPr lang="en" sz="3600" dirty="0" smtClean="0"/>
              <a:t>How did </a:t>
            </a:r>
            <a:r>
              <a:rPr lang="en" sz="3600" dirty="0"/>
              <a:t>this get started?</a:t>
            </a:r>
          </a:p>
          <a:p>
            <a:pPr lvl="0" rtl="0">
              <a:spcBef>
                <a:spcPts val="0"/>
              </a:spcBef>
              <a:buNone/>
            </a:pPr>
            <a:endParaRPr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679899" y="1594650"/>
            <a:ext cx="7760400" cy="1539300"/>
          </a:xfrm>
          <a:prstGeom prst="rect">
            <a:avLst/>
          </a:prstGeom>
          <a:noFill/>
          <a:ln>
            <a:noFill/>
          </a:ln>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Times New Roman"/>
              <a:buChar char="●"/>
            </a:pPr>
            <a:r>
              <a:rPr lang="en" sz="3000" dirty="0">
                <a:solidFill>
                  <a:schemeClr val="dk1"/>
                </a:solidFill>
                <a:latin typeface="Times New Roman"/>
                <a:ea typeface="Times New Roman"/>
                <a:cs typeface="Times New Roman"/>
                <a:sym typeface="Times New Roman"/>
              </a:rPr>
              <a:t>Start small; cultivate a culture of learning</a:t>
            </a:r>
          </a:p>
          <a:p>
            <a:pPr marL="457200" lvl="0" indent="-419100" rtl="0">
              <a:lnSpc>
                <a:spcPct val="115000"/>
              </a:lnSpc>
              <a:spcBef>
                <a:spcPts val="0"/>
              </a:spcBef>
              <a:buClr>
                <a:schemeClr val="dk1"/>
              </a:buClr>
              <a:buSzPct val="100000"/>
              <a:buFont typeface="Times New Roman"/>
              <a:buChar char="●"/>
            </a:pPr>
            <a:r>
              <a:rPr lang="en" sz="3000" dirty="0">
                <a:solidFill>
                  <a:schemeClr val="dk1"/>
                </a:solidFill>
                <a:latin typeface="Times New Roman"/>
                <a:ea typeface="Times New Roman"/>
                <a:cs typeface="Times New Roman"/>
                <a:sym typeface="Times New Roman"/>
              </a:rPr>
              <a:t>Balance your attention between content and community concerns</a:t>
            </a:r>
          </a:p>
          <a:p>
            <a:pPr marL="457200" lvl="0" indent="-419100" rtl="0">
              <a:lnSpc>
                <a:spcPct val="115000"/>
              </a:lnSpc>
              <a:spcBef>
                <a:spcPts val="0"/>
              </a:spcBef>
              <a:buClr>
                <a:schemeClr val="dk1"/>
              </a:buClr>
              <a:buSzPct val="100000"/>
              <a:buFont typeface="Times New Roman"/>
              <a:buChar char="●"/>
            </a:pPr>
            <a:r>
              <a:rPr lang="en" sz="3000" dirty="0">
                <a:solidFill>
                  <a:schemeClr val="dk1"/>
                </a:solidFill>
                <a:latin typeface="Times New Roman"/>
                <a:ea typeface="Times New Roman"/>
                <a:cs typeface="Times New Roman"/>
                <a:sym typeface="Times New Roman"/>
              </a:rPr>
              <a:t>Start where there is curiosity, interest, hunger, or need</a:t>
            </a:r>
          </a:p>
          <a:p>
            <a:pPr marL="457200" lvl="0" indent="-419100" rtl="0">
              <a:lnSpc>
                <a:spcPct val="115000"/>
              </a:lnSpc>
              <a:spcBef>
                <a:spcPts val="0"/>
              </a:spcBef>
              <a:buClr>
                <a:schemeClr val="dk1"/>
              </a:buClr>
              <a:buSzPct val="100000"/>
              <a:buFont typeface="Times New Roman"/>
              <a:buChar char="●"/>
            </a:pPr>
            <a:r>
              <a:rPr lang="en" sz="3000" dirty="0">
                <a:solidFill>
                  <a:schemeClr val="dk1"/>
                </a:solidFill>
                <a:latin typeface="Times New Roman"/>
                <a:ea typeface="Times New Roman"/>
                <a:cs typeface="Times New Roman"/>
                <a:sym typeface="Times New Roman"/>
              </a:rPr>
              <a:t>Get and share feedback </a:t>
            </a:r>
          </a:p>
        </p:txBody>
      </p:sp>
      <p:sp>
        <p:nvSpPr>
          <p:cNvPr id="170" name="Shape 17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Your role:</a:t>
            </a:r>
            <a:r>
              <a:rPr lang="en" sz="3300"/>
              <a:t> Curate the content and the learning experience </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Content ideas:</a:t>
            </a:r>
            <a:r>
              <a:rPr lang="en" sz="3300"/>
              <a:t> Choose content that gets people talking, thinking, doing</a:t>
            </a:r>
          </a:p>
        </p:txBody>
      </p:sp>
      <p:sp>
        <p:nvSpPr>
          <p:cNvPr id="164" name="Shape 164"/>
          <p:cNvSpPr txBox="1"/>
          <p:nvPr/>
        </p:nvSpPr>
        <p:spPr>
          <a:xfrm>
            <a:off x="679899" y="1670850"/>
            <a:ext cx="7760400" cy="1539300"/>
          </a:xfrm>
          <a:prstGeom prst="rect">
            <a:avLst/>
          </a:prstGeom>
          <a:noFill/>
          <a:ln>
            <a:noFill/>
          </a:ln>
        </p:spPr>
        <p:txBody>
          <a:bodyPr lIns="91425" tIns="91425" rIns="91425" bIns="91425" anchor="t" anchorCtr="0">
            <a:noAutofit/>
          </a:bodyPr>
          <a:lstStyle/>
          <a:p>
            <a:pPr marL="457200" lvl="0" indent="-419100" rtl="0">
              <a:lnSpc>
                <a:spcPct val="115000"/>
              </a:lnSpc>
              <a:spcBef>
                <a:spcPts val="0"/>
              </a:spcBef>
              <a:buClr>
                <a:srgbClr val="000000"/>
              </a:buClr>
              <a:buSzPct val="100000"/>
              <a:buFont typeface="Times New Roman"/>
              <a:buChar char="●"/>
            </a:pPr>
            <a:r>
              <a:rPr lang="en" sz="2400" u="sng" dirty="0">
                <a:solidFill>
                  <a:schemeClr val="hlink"/>
                </a:solidFill>
                <a:latin typeface="Times New Roman"/>
                <a:ea typeface="Times New Roman"/>
                <a:cs typeface="Times New Roman"/>
                <a:sym typeface="Times New Roman"/>
                <a:hlinkClick r:id="rId3"/>
              </a:rPr>
              <a:t>Vibrant Faith at Home</a:t>
            </a:r>
          </a:p>
          <a:p>
            <a:pPr marL="457200" lvl="0" indent="-419100" rtl="0">
              <a:lnSpc>
                <a:spcPct val="115000"/>
              </a:lnSpc>
              <a:spcBef>
                <a:spcPts val="0"/>
              </a:spcBef>
              <a:buClr>
                <a:srgbClr val="000000"/>
              </a:buClr>
              <a:buSzPct val="100000"/>
              <a:buFont typeface="Times New Roman"/>
              <a:buChar char="●"/>
            </a:pPr>
            <a:r>
              <a:rPr lang="en" sz="2400" u="sng" dirty="0">
                <a:solidFill>
                  <a:schemeClr val="hlink"/>
                </a:solidFill>
                <a:latin typeface="Times New Roman"/>
                <a:ea typeface="Times New Roman"/>
                <a:cs typeface="Times New Roman"/>
                <a:sym typeface="Times New Roman"/>
                <a:hlinkClick r:id="rId4"/>
              </a:rPr>
              <a:t>ChurchNext</a:t>
            </a:r>
            <a:r>
              <a:rPr lang="en" sz="2400" dirty="0"/>
              <a:t>   </a:t>
            </a:r>
          </a:p>
          <a:p>
            <a:pPr marL="457200" lvl="0" indent="-419100" rtl="0">
              <a:lnSpc>
                <a:spcPct val="115000"/>
              </a:lnSpc>
              <a:spcBef>
                <a:spcPts val="0"/>
              </a:spcBef>
              <a:buClr>
                <a:schemeClr val="dk1"/>
              </a:buClr>
              <a:buSzPct val="100000"/>
              <a:buFont typeface="Times New Roman"/>
              <a:buChar char="●"/>
            </a:pPr>
            <a:r>
              <a:rPr lang="en" sz="2400" u="sng" dirty="0">
                <a:solidFill>
                  <a:schemeClr val="hlink"/>
                </a:solidFill>
                <a:latin typeface="Times New Roman"/>
                <a:ea typeface="Times New Roman"/>
                <a:cs typeface="Times New Roman"/>
                <a:sym typeface="Times New Roman"/>
                <a:hlinkClick r:id="rId5"/>
              </a:rPr>
              <a:t>Spiritual practices</a:t>
            </a:r>
          </a:p>
          <a:p>
            <a:pPr marL="457200" lvl="0" indent="-419100" rtl="0">
              <a:lnSpc>
                <a:spcPct val="115000"/>
              </a:lnSpc>
              <a:spcBef>
                <a:spcPts val="0"/>
              </a:spcBef>
              <a:buClr>
                <a:schemeClr val="dk1"/>
              </a:buClr>
              <a:buSzPct val="100000"/>
              <a:buFont typeface="Times New Roman"/>
              <a:buChar char="●"/>
            </a:pPr>
            <a:r>
              <a:rPr lang="en" sz="2400" u="sng" dirty="0">
                <a:solidFill>
                  <a:schemeClr val="hlink"/>
                </a:solidFill>
                <a:latin typeface="Times New Roman"/>
                <a:ea typeface="Times New Roman"/>
                <a:cs typeface="Times New Roman"/>
                <a:sym typeface="Times New Roman"/>
                <a:hlinkClick r:id="rId6"/>
              </a:rPr>
              <a:t>Video programs from SSJE</a:t>
            </a:r>
          </a:p>
          <a:p>
            <a:pPr marL="457200" lvl="0" indent="-419100" rtl="0">
              <a:lnSpc>
                <a:spcPct val="115000"/>
              </a:lnSpc>
              <a:spcBef>
                <a:spcPts val="0"/>
              </a:spcBef>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Adapting traditional curricula (</a:t>
            </a:r>
            <a:r>
              <a:rPr lang="en" sz="2400" u="sng" dirty="0">
                <a:solidFill>
                  <a:schemeClr val="hlink"/>
                </a:solidFill>
                <a:latin typeface="Times New Roman"/>
                <a:ea typeface="Times New Roman"/>
                <a:cs typeface="Times New Roman"/>
                <a:sym typeface="Times New Roman"/>
                <a:hlinkClick r:id="rId7"/>
              </a:rPr>
              <a:t>ECC</a:t>
            </a:r>
            <a:r>
              <a:rPr lang="en" sz="2400" dirty="0">
                <a:solidFill>
                  <a:schemeClr val="dk1"/>
                </a:solidFill>
                <a:latin typeface="Times New Roman"/>
                <a:ea typeface="Times New Roman"/>
                <a:cs typeface="Times New Roman"/>
                <a:sym typeface="Times New Roman"/>
              </a:rPr>
              <a:t>, </a:t>
            </a:r>
            <a:r>
              <a:rPr lang="en" sz="2400" u="sng" dirty="0">
                <a:solidFill>
                  <a:schemeClr val="hlink"/>
                </a:solidFill>
                <a:latin typeface="Times New Roman"/>
                <a:ea typeface="Times New Roman"/>
                <a:cs typeface="Times New Roman"/>
                <a:sym typeface="Times New Roman"/>
                <a:hlinkClick r:id="rId8"/>
              </a:rPr>
              <a:t>LtGN</a:t>
            </a:r>
            <a:r>
              <a:rPr lang="en" sz="2400" dirty="0">
                <a:solidFill>
                  <a:schemeClr val="dk1"/>
                </a:solidFill>
                <a:latin typeface="Times New Roman"/>
                <a:ea typeface="Times New Roman"/>
                <a:cs typeface="Times New Roman"/>
                <a:sym typeface="Times New Roman"/>
              </a:rPr>
              <a:t>?)</a:t>
            </a:r>
          </a:p>
          <a:p>
            <a:pPr marL="457200" lvl="0" indent="-419100" rtl="0">
              <a:lnSpc>
                <a:spcPct val="115000"/>
              </a:lnSpc>
              <a:spcBef>
                <a:spcPts val="0"/>
              </a:spcBef>
              <a:buClr>
                <a:srgbClr val="000000"/>
              </a:buClr>
              <a:buSzPct val="100000"/>
              <a:buFont typeface="Times New Roman"/>
              <a:buChar char="●"/>
            </a:pPr>
            <a:r>
              <a:rPr lang="en" sz="2400" dirty="0">
                <a:solidFill>
                  <a:schemeClr val="dk1"/>
                </a:solidFill>
                <a:latin typeface="Times New Roman"/>
                <a:ea typeface="Times New Roman"/>
                <a:cs typeface="Times New Roman"/>
                <a:sym typeface="Times New Roman"/>
              </a:rPr>
              <a:t>Book or Bible study</a:t>
            </a:r>
          </a:p>
          <a:p>
            <a:pPr marL="457200" lvl="0" indent="-419100" rtl="0">
              <a:lnSpc>
                <a:spcPct val="115000"/>
              </a:lnSpc>
              <a:spcBef>
                <a:spcPts val="0"/>
              </a:spcBef>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Podcast (</a:t>
            </a:r>
            <a:r>
              <a:rPr lang="en" sz="2400" u="sng" dirty="0">
                <a:solidFill>
                  <a:schemeClr val="hlink"/>
                </a:solidFill>
                <a:latin typeface="Times New Roman"/>
                <a:ea typeface="Times New Roman"/>
                <a:cs typeface="Times New Roman"/>
                <a:sym typeface="Times New Roman"/>
                <a:hlinkClick r:id="rId9"/>
              </a:rPr>
              <a:t>God Complex</a:t>
            </a:r>
            <a:r>
              <a:rPr lang="en" sz="2400" dirty="0">
                <a:solidFill>
                  <a:schemeClr val="dk1"/>
                </a:solidFill>
                <a:latin typeface="Times New Roman"/>
                <a:ea typeface="Times New Roman"/>
                <a:cs typeface="Times New Roman"/>
                <a:sym typeface="Times New Roman"/>
              </a:rPr>
              <a:t>, </a:t>
            </a:r>
            <a:r>
              <a:rPr lang="en" sz="2400" u="sng" dirty="0">
                <a:solidFill>
                  <a:schemeClr val="hlink"/>
                </a:solidFill>
                <a:latin typeface="Times New Roman"/>
                <a:ea typeface="Times New Roman"/>
                <a:cs typeface="Times New Roman"/>
                <a:sym typeface="Times New Roman"/>
                <a:hlinkClick r:id="rId10"/>
              </a:rPr>
              <a:t>On Being</a:t>
            </a:r>
            <a:r>
              <a:rPr lang="en" sz="2400" dirty="0">
                <a:solidFill>
                  <a:schemeClr val="dk1"/>
                </a:solidFill>
                <a:latin typeface="Times New Roman"/>
                <a:ea typeface="Times New Roman"/>
                <a:cs typeface="Times New Roman"/>
                <a:sym typeface="Times New Roman"/>
              </a:rPr>
              <a:t>?) or video (</a:t>
            </a:r>
            <a:r>
              <a:rPr lang="en" sz="2400" u="sng" dirty="0">
                <a:solidFill>
                  <a:schemeClr val="hlink"/>
                </a:solidFill>
                <a:latin typeface="Times New Roman"/>
                <a:ea typeface="Times New Roman"/>
                <a:cs typeface="Times New Roman"/>
                <a:sym typeface="Times New Roman"/>
                <a:hlinkClick r:id="rId11"/>
              </a:rPr>
              <a:t>Soul Pancake</a:t>
            </a:r>
            <a:r>
              <a:rPr lang="en" sz="2400" dirty="0">
                <a:solidFill>
                  <a:schemeClr val="dk1"/>
                </a:solidFill>
                <a:latin typeface="Times New Roman"/>
                <a:ea typeface="Times New Roman"/>
                <a:cs typeface="Times New Roman"/>
                <a:sym typeface="Times New Roman"/>
              </a:rPr>
              <a:t>, </a:t>
            </a:r>
            <a:r>
              <a:rPr lang="en" sz="2400" u="sng" dirty="0">
                <a:solidFill>
                  <a:srgbClr val="0645AD"/>
                </a:solidFill>
                <a:latin typeface="Times New Roman"/>
                <a:ea typeface="Times New Roman"/>
                <a:cs typeface="Times New Roman"/>
                <a:sym typeface="Times New Roman"/>
                <a:hlinkClick r:id="rId12"/>
              </a:rPr>
              <a:t>Jason Chesnut</a:t>
            </a:r>
            <a:r>
              <a:rPr lang="en" sz="2400" dirty="0">
                <a:solidFill>
                  <a:schemeClr val="dk1"/>
                </a:solidFill>
                <a:latin typeface="Times New Roman"/>
                <a:ea typeface="Times New Roman"/>
                <a:cs typeface="Times New Roman"/>
                <a:sym typeface="Times New Roman"/>
              </a:rPr>
              <a:t>, </a:t>
            </a:r>
            <a:r>
              <a:rPr lang="en" sz="2400" u="sng" dirty="0">
                <a:solidFill>
                  <a:srgbClr val="0645AD"/>
                </a:solidFill>
                <a:latin typeface="Times New Roman"/>
                <a:ea typeface="Times New Roman"/>
                <a:cs typeface="Times New Roman"/>
                <a:sym typeface="Times New Roman"/>
                <a:hlinkClick r:id="rId13"/>
              </a:rPr>
              <a:t>TED Talks</a:t>
            </a:r>
            <a:r>
              <a:rPr lang="en" sz="2400" dirty="0">
                <a:solidFill>
                  <a:schemeClr val="dk1"/>
                </a:solidFill>
                <a:latin typeface="Times New Roman"/>
                <a:ea typeface="Times New Roman"/>
                <a:cs typeface="Times New Roman"/>
                <a:sym typeface="Times New Roman"/>
              </a:rPr>
              <a:t>? ) </a:t>
            </a:r>
            <a:r>
              <a:rPr lang="en" sz="2400" dirty="0" smtClean="0">
                <a:solidFill>
                  <a:schemeClr val="dk1"/>
                </a:solidFill>
                <a:latin typeface="Times New Roman"/>
                <a:ea typeface="Times New Roman"/>
                <a:cs typeface="Times New Roman"/>
                <a:sym typeface="Times New Roman"/>
              </a:rPr>
              <a:t>conversation</a:t>
            </a:r>
          </a:p>
          <a:p>
            <a:pPr marL="457200" lvl="0" indent="-419100" algn="ctr" rtl="0">
              <a:lnSpc>
                <a:spcPct val="115000"/>
              </a:lnSpc>
              <a:spcBef>
                <a:spcPts val="0"/>
              </a:spcBef>
              <a:buClr>
                <a:schemeClr val="dk1"/>
              </a:buClr>
              <a:buSzPct val="100000"/>
              <a:buFont typeface="Times New Roman"/>
              <a:buChar char="●"/>
            </a:pPr>
            <a:r>
              <a:rPr lang="en" sz="3200" dirty="0" smtClean="0">
                <a:solidFill>
                  <a:schemeClr val="dk1"/>
                </a:solidFill>
                <a:latin typeface="Times New Roman"/>
                <a:ea typeface="Times New Roman"/>
                <a:cs typeface="Times New Roman"/>
                <a:sym typeface="Times New Roman"/>
              </a:rPr>
              <a:t>Don’t reinvent the wheel; you don’t have to create the content, you have to curate the content that’s out there!</a:t>
            </a:r>
            <a:endParaRPr lang="en" sz="320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Research and best practices:</a:t>
            </a:r>
            <a:r>
              <a:rPr lang="en" sz="3300"/>
              <a:t> Work to build buy-in, enthusiasm</a:t>
            </a:r>
          </a:p>
        </p:txBody>
      </p:sp>
      <p:sp>
        <p:nvSpPr>
          <p:cNvPr id="176" name="Shape 176"/>
          <p:cNvSpPr txBox="1"/>
          <p:nvPr/>
        </p:nvSpPr>
        <p:spPr>
          <a:xfrm>
            <a:off x="679899" y="1670850"/>
            <a:ext cx="7760400" cy="1539300"/>
          </a:xfrm>
          <a:prstGeom prst="rect">
            <a:avLst/>
          </a:prstGeom>
          <a:noFill/>
          <a:ln>
            <a:noFill/>
          </a:ln>
        </p:spPr>
        <p:txBody>
          <a:bodyPr lIns="91425" tIns="91425" rIns="91425" bIns="91425" anchor="t" anchorCtr="0">
            <a:noAutofit/>
          </a:bodyPr>
          <a:lstStyle/>
          <a:p>
            <a:pPr marL="457200" lvl="0" indent="-406400" rtl="0">
              <a:lnSpc>
                <a:spcPct val="115000"/>
              </a:lnSpc>
              <a:spcBef>
                <a:spcPts val="0"/>
              </a:spcBef>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Choose a network hub that’s appropriate for your people—and help them get connected.</a:t>
            </a:r>
          </a:p>
          <a:p>
            <a:pPr marL="457200" lvl="0" indent="-406400" rtl="0">
              <a:lnSpc>
                <a:spcPct val="115000"/>
              </a:lnSpc>
              <a:spcBef>
                <a:spcPts val="0"/>
              </a:spcBef>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Make the most of your gathered </a:t>
            </a:r>
            <a:r>
              <a:rPr lang="en" sz="2800" dirty="0" smtClean="0">
                <a:solidFill>
                  <a:schemeClr val="dk1"/>
                </a:solidFill>
                <a:latin typeface="Times New Roman"/>
                <a:ea typeface="Times New Roman"/>
                <a:cs typeface="Times New Roman"/>
                <a:sym typeface="Times New Roman"/>
              </a:rPr>
              <a:t>events- can they be videod/handouts/reflections put online? </a:t>
            </a:r>
            <a:endParaRPr lang="en" sz="2800" dirty="0">
              <a:solidFill>
                <a:schemeClr val="dk1"/>
              </a:solidFill>
              <a:latin typeface="Times New Roman"/>
              <a:ea typeface="Times New Roman"/>
              <a:cs typeface="Times New Roman"/>
              <a:sym typeface="Times New Roman"/>
            </a:endParaRPr>
          </a:p>
          <a:p>
            <a:pPr marL="457200" lvl="0" indent="-406400" rtl="0">
              <a:lnSpc>
                <a:spcPct val="115000"/>
              </a:lnSpc>
              <a:spcBef>
                <a:spcPts val="0"/>
              </a:spcBef>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Be mindful of varieties of learning styles and generational differences (see </a:t>
            </a:r>
            <a:r>
              <a:rPr lang="en" sz="2800" u="sng" dirty="0">
                <a:solidFill>
                  <a:schemeClr val="hlink"/>
                </a:solidFill>
                <a:latin typeface="Times New Roman"/>
                <a:ea typeface="Times New Roman"/>
                <a:cs typeface="Times New Roman"/>
                <a:sym typeface="Times New Roman"/>
                <a:hlinkClick r:id="rId3"/>
              </a:rPr>
              <a:t>Gould</a:t>
            </a:r>
            <a:r>
              <a:rPr lang="en" sz="2800" dirty="0">
                <a:solidFill>
                  <a:schemeClr val="dk1"/>
                </a:solidFill>
                <a:latin typeface="Times New Roman"/>
                <a:ea typeface="Times New Roman"/>
                <a:cs typeface="Times New Roman"/>
                <a:sym typeface="Times New Roman"/>
              </a:rPr>
              <a:t>).</a:t>
            </a:r>
          </a:p>
          <a:p>
            <a:pPr marL="457200" lvl="0" indent="-406400" rtl="0">
              <a:lnSpc>
                <a:spcPct val="115000"/>
              </a:lnSpc>
              <a:spcBef>
                <a:spcPts val="0"/>
              </a:spcBef>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Don’t worry if it doesn’t take off right away—but do your best to invite engagement.</a:t>
            </a:r>
          </a:p>
          <a:p>
            <a:pPr marL="457200" lvl="0" indent="-406400" rtl="0">
              <a:lnSpc>
                <a:spcPct val="115000"/>
              </a:lnSpc>
              <a:spcBef>
                <a:spcPts val="0"/>
              </a:spcBef>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Find the “sweet spot” of clear structure and simple expectations.</a:t>
            </a:r>
          </a:p>
          <a:p>
            <a:pPr lvl="0" rtl="0">
              <a:lnSpc>
                <a:spcPct val="115000"/>
              </a:lnSpc>
              <a:spcBef>
                <a:spcPts val="0"/>
              </a:spcBef>
              <a:buNone/>
            </a:pPr>
            <a:endParaRPr sz="2800" dirty="0">
              <a:solidFill>
                <a:schemeClr val="dk1"/>
              </a:solidFill>
              <a:latin typeface="Times New Roman"/>
              <a:ea typeface="Times New Roman"/>
              <a:cs typeface="Times New Roman"/>
              <a:sym typeface="Times New Roman"/>
            </a:endParaRPr>
          </a:p>
          <a:p>
            <a:pPr lvl="0" rtl="0">
              <a:lnSpc>
                <a:spcPct val="115000"/>
              </a:lnSpc>
              <a:spcBef>
                <a:spcPts val="0"/>
              </a:spcBef>
              <a:buNone/>
            </a:pPr>
            <a:endParaRPr sz="2800" dirty="0">
              <a:solidFill>
                <a:schemeClr val="dk1"/>
              </a:solidFill>
              <a:latin typeface="Times New Roman"/>
              <a:ea typeface="Times New Roman"/>
              <a:cs typeface="Times New Roman"/>
              <a:sym typeface="Times New Roman"/>
            </a:endParaRPr>
          </a:p>
          <a:p>
            <a:pPr lvl="0" rtl="0">
              <a:lnSpc>
                <a:spcPct val="115000"/>
              </a:lnSpc>
              <a:spcBef>
                <a:spcPts val="0"/>
              </a:spcBef>
              <a:buNone/>
            </a:pPr>
            <a:endParaRPr sz="280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spcBef>
                <a:spcPts val="0"/>
              </a:spcBef>
              <a:buNone/>
            </a:pPr>
            <a:r>
              <a:rPr lang="en"/>
              <a:t>Sharing online resources</a:t>
            </a:r>
          </a:p>
        </p:txBody>
      </p:sp>
      <p:sp>
        <p:nvSpPr>
          <p:cNvPr id="189" name="Shape 189"/>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a:t>“Breaking ground and sowing seed”</a:t>
            </a:r>
          </a:p>
          <a:p>
            <a:pPr lvl="0" rtl="0">
              <a:spcBef>
                <a:spcPts val="0"/>
              </a:spcBef>
              <a:buClr>
                <a:schemeClr val="dk1"/>
              </a:buClr>
              <a:buFont typeface="Arial"/>
              <a:buNone/>
            </a:pPr>
            <a:endParaRPr/>
          </a:p>
          <a:p>
            <a:pPr lvl="0" rtl="0">
              <a:spcBef>
                <a:spcPts val="0"/>
              </a:spcBef>
              <a:buNone/>
            </a:pPr>
            <a:endParaRPr/>
          </a:p>
        </p:txBody>
      </p:sp>
    </p:spTree>
    <p:extLst>
      <p:ext uri="{BB962C8B-B14F-4D97-AF65-F5344CB8AC3E}">
        <p14:creationId xmlns:p14="http://schemas.microsoft.com/office/powerpoint/2010/main" val="1996703695"/>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3300">
                <a:solidFill>
                  <a:srgbClr val="434343"/>
                </a:solidFill>
              </a:rPr>
              <a:t>Get social:</a:t>
            </a:r>
            <a:r>
              <a:rPr lang="en" sz="3300"/>
              <a:t> Networking with members lets leaders share resources</a:t>
            </a:r>
          </a:p>
        </p:txBody>
      </p:sp>
      <p:pic>
        <p:nvPicPr>
          <p:cNvPr id="203" name="Shape 203"/>
          <p:cNvPicPr preferRelativeResize="0"/>
          <p:nvPr/>
        </p:nvPicPr>
        <p:blipFill>
          <a:blip r:embed="rId3">
            <a:alphaModFix/>
          </a:blip>
          <a:stretch>
            <a:fillRect/>
          </a:stretch>
        </p:blipFill>
        <p:spPr>
          <a:xfrm>
            <a:off x="678837" y="1674200"/>
            <a:ext cx="4981575" cy="4533900"/>
          </a:xfrm>
          <a:prstGeom prst="rect">
            <a:avLst/>
          </a:prstGeom>
          <a:noFill/>
          <a:ln>
            <a:noFill/>
          </a:ln>
        </p:spPr>
      </p:pic>
      <p:sp>
        <p:nvSpPr>
          <p:cNvPr id="204" name="Shape 204"/>
          <p:cNvSpPr txBox="1"/>
          <p:nvPr/>
        </p:nvSpPr>
        <p:spPr>
          <a:xfrm>
            <a:off x="6121500" y="1534775"/>
            <a:ext cx="2565299" cy="795300"/>
          </a:xfrm>
          <a:prstGeom prst="rect">
            <a:avLst/>
          </a:prstGeom>
          <a:noFill/>
          <a:ln>
            <a:noFill/>
          </a:ln>
        </p:spPr>
        <p:txBody>
          <a:bodyPr lIns="91425" tIns="91425" rIns="91425" bIns="91425" anchor="t" anchorCtr="0">
            <a:noAutofit/>
          </a:bodyPr>
          <a:lstStyle/>
          <a:p>
            <a:pPr lvl="0" rtl="0">
              <a:spcBef>
                <a:spcPts val="0"/>
              </a:spcBef>
              <a:buNone/>
            </a:pPr>
            <a:r>
              <a:rPr lang="en" sz="2400"/>
              <a:t>Don’t just share blind link; explain why resource matters</a:t>
            </a:r>
          </a:p>
        </p:txBody>
      </p:sp>
      <p:sp>
        <p:nvSpPr>
          <p:cNvPr id="205" name="Shape 205"/>
          <p:cNvSpPr txBox="1"/>
          <p:nvPr/>
        </p:nvSpPr>
        <p:spPr>
          <a:xfrm>
            <a:off x="6121500" y="3211175"/>
            <a:ext cx="2565299" cy="795300"/>
          </a:xfrm>
          <a:prstGeom prst="rect">
            <a:avLst/>
          </a:prstGeom>
          <a:noFill/>
          <a:ln>
            <a:noFill/>
          </a:ln>
        </p:spPr>
        <p:txBody>
          <a:bodyPr lIns="91425" tIns="91425" rIns="91425" bIns="91425" anchor="t" anchorCtr="0">
            <a:noAutofit/>
          </a:bodyPr>
          <a:lstStyle/>
          <a:p>
            <a:pPr lvl="0" rtl="0">
              <a:spcBef>
                <a:spcPts val="0"/>
              </a:spcBef>
              <a:buNone/>
            </a:pPr>
            <a:r>
              <a:rPr lang="en" sz="2400"/>
              <a:t>Consider suggesting a starting point</a:t>
            </a:r>
          </a:p>
        </p:txBody>
      </p:sp>
      <p:sp>
        <p:nvSpPr>
          <p:cNvPr id="206" name="Shape 206"/>
          <p:cNvSpPr txBox="1"/>
          <p:nvPr/>
        </p:nvSpPr>
        <p:spPr>
          <a:xfrm>
            <a:off x="6121500" y="4735175"/>
            <a:ext cx="2891400" cy="795300"/>
          </a:xfrm>
          <a:prstGeom prst="rect">
            <a:avLst/>
          </a:prstGeom>
          <a:noFill/>
          <a:ln>
            <a:noFill/>
          </a:ln>
        </p:spPr>
        <p:txBody>
          <a:bodyPr lIns="91425" tIns="91425" rIns="91425" bIns="91425" anchor="t" anchorCtr="0">
            <a:noAutofit/>
          </a:bodyPr>
          <a:lstStyle/>
          <a:p>
            <a:pPr lvl="0" rtl="0">
              <a:spcBef>
                <a:spcPts val="0"/>
              </a:spcBef>
              <a:buNone/>
            </a:pPr>
            <a:r>
              <a:rPr lang="en" sz="2400"/>
              <a:t>Tag interested parties in a comment, if appropriate</a:t>
            </a:r>
          </a:p>
        </p:txBody>
      </p:sp>
      <p:cxnSp>
        <p:nvCxnSpPr>
          <p:cNvPr id="207" name="Shape 207"/>
          <p:cNvCxnSpPr/>
          <p:nvPr/>
        </p:nvCxnSpPr>
        <p:spPr>
          <a:xfrm flipH="1">
            <a:off x="4463575" y="2069375"/>
            <a:ext cx="1368299" cy="342000"/>
          </a:xfrm>
          <a:prstGeom prst="straightConnector1">
            <a:avLst/>
          </a:prstGeom>
          <a:noFill/>
          <a:ln w="19050" cap="flat">
            <a:solidFill>
              <a:schemeClr val="dk2"/>
            </a:solidFill>
            <a:prstDash val="solid"/>
            <a:round/>
            <a:headEnd type="none" w="lg" len="lg"/>
            <a:tailEnd type="none" w="lg" len="lg"/>
          </a:ln>
        </p:spPr>
      </p:cxnSp>
      <p:cxnSp>
        <p:nvCxnSpPr>
          <p:cNvPr id="208" name="Shape 208"/>
          <p:cNvCxnSpPr/>
          <p:nvPr/>
        </p:nvCxnSpPr>
        <p:spPr>
          <a:xfrm>
            <a:off x="4463675" y="3198125"/>
            <a:ext cx="1453800" cy="376200"/>
          </a:xfrm>
          <a:prstGeom prst="straightConnector1">
            <a:avLst/>
          </a:prstGeom>
          <a:noFill/>
          <a:ln w="19050" cap="flat">
            <a:solidFill>
              <a:schemeClr val="dk2"/>
            </a:solidFill>
            <a:prstDash val="solid"/>
            <a:round/>
            <a:headEnd type="none" w="lg" len="lg"/>
            <a:tailEnd type="none" w="lg" len="lg"/>
          </a:ln>
        </p:spPr>
      </p:cxnSp>
      <p:cxnSp>
        <p:nvCxnSpPr>
          <p:cNvPr id="209" name="Shape 209"/>
          <p:cNvCxnSpPr>
            <a:stCxn id="206" idx="1"/>
          </p:cNvCxnSpPr>
          <p:nvPr/>
        </p:nvCxnSpPr>
        <p:spPr>
          <a:xfrm flipH="1">
            <a:off x="3112500" y="5132825"/>
            <a:ext cx="3008999" cy="288600"/>
          </a:xfrm>
          <a:prstGeom prst="straightConnector1">
            <a:avLst/>
          </a:prstGeom>
          <a:noFill/>
          <a:ln w="19050" cap="flat">
            <a:solidFill>
              <a:schemeClr val="dk2"/>
            </a:solidFill>
            <a:prstDash val="solid"/>
            <a:round/>
            <a:headEnd type="none" w="lg" len="lg"/>
            <a:tailEnd type="none" w="lg" len="lg"/>
          </a:ln>
        </p:spPr>
      </p:cxnSp>
      <p:sp>
        <p:nvSpPr>
          <p:cNvPr id="10" name="TextBox 9"/>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extLst>
      <p:ext uri="{BB962C8B-B14F-4D97-AF65-F5344CB8AC3E}">
        <p14:creationId xmlns:p14="http://schemas.microsoft.com/office/powerpoint/2010/main" val="394083010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Tech demo:</a:t>
            </a:r>
            <a:r>
              <a:rPr lang="en" sz="3300"/>
              <a:t> Three good options to build your hub are groups, blogs, listservs</a:t>
            </a:r>
          </a:p>
        </p:txBody>
      </p:sp>
      <p:pic>
        <p:nvPicPr>
          <p:cNvPr id="182" name="Shape 182"/>
          <p:cNvPicPr preferRelativeResize="0"/>
          <p:nvPr/>
        </p:nvPicPr>
        <p:blipFill>
          <a:blip r:embed="rId3">
            <a:alphaModFix/>
          </a:blip>
          <a:stretch>
            <a:fillRect/>
          </a:stretch>
        </p:blipFill>
        <p:spPr>
          <a:xfrm>
            <a:off x="4221549" y="1568550"/>
            <a:ext cx="4465249" cy="3200324"/>
          </a:xfrm>
          <a:prstGeom prst="rect">
            <a:avLst/>
          </a:prstGeom>
          <a:noFill/>
          <a:ln>
            <a:noFill/>
          </a:ln>
        </p:spPr>
      </p:pic>
      <p:pic>
        <p:nvPicPr>
          <p:cNvPr id="183" name="Shape 183"/>
          <p:cNvPicPr preferRelativeResize="0"/>
          <p:nvPr/>
        </p:nvPicPr>
        <p:blipFill>
          <a:blip r:embed="rId4">
            <a:alphaModFix/>
          </a:blip>
          <a:stretch>
            <a:fillRect/>
          </a:stretch>
        </p:blipFill>
        <p:spPr>
          <a:xfrm>
            <a:off x="607500" y="3402003"/>
            <a:ext cx="4391999" cy="2969874"/>
          </a:xfrm>
          <a:prstGeom prst="rect">
            <a:avLst/>
          </a:prstGeom>
          <a:noFill/>
          <a:ln>
            <a:noFill/>
          </a:ln>
        </p:spPr>
      </p:pic>
      <p:sp>
        <p:nvSpPr>
          <p:cNvPr id="5" name="TextBox 4"/>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3300">
                <a:solidFill>
                  <a:srgbClr val="434343"/>
                </a:solidFill>
              </a:rPr>
              <a:t>Gather them in:</a:t>
            </a:r>
            <a:r>
              <a:rPr lang="en" sz="3300"/>
              <a:t> Consider an online resource center for your congregation</a:t>
            </a:r>
          </a:p>
        </p:txBody>
      </p:sp>
      <p:sp>
        <p:nvSpPr>
          <p:cNvPr id="225" name="Shape 225"/>
          <p:cNvSpPr txBox="1"/>
          <p:nvPr/>
        </p:nvSpPr>
        <p:spPr>
          <a:xfrm>
            <a:off x="679899" y="1518450"/>
            <a:ext cx="7760400" cy="1539300"/>
          </a:xfrm>
          <a:prstGeom prst="rect">
            <a:avLst/>
          </a:prstGeom>
          <a:noFill/>
          <a:ln>
            <a:noFill/>
          </a:ln>
        </p:spPr>
        <p:txBody>
          <a:bodyPr lIns="91425" tIns="91425" rIns="91425" bIns="91425" anchor="t" anchorCtr="0">
            <a:noAutofit/>
          </a:bodyPr>
          <a:lstStyle/>
          <a:p>
            <a:pPr lvl="0" rtl="0">
              <a:spcBef>
                <a:spcPts val="0"/>
              </a:spcBef>
              <a:buNone/>
            </a:pPr>
            <a:endParaRPr lang="en" sz="2100" dirty="0"/>
          </a:p>
          <a:p>
            <a:pPr lvl="0" rtl="0">
              <a:spcBef>
                <a:spcPts val="0"/>
              </a:spcBef>
              <a:buNone/>
            </a:pPr>
            <a:endParaRPr lang="en" sz="2100" dirty="0"/>
          </a:p>
        </p:txBody>
      </p:sp>
      <p:sp>
        <p:nvSpPr>
          <p:cNvPr id="226" name="Shape 226"/>
          <p:cNvSpPr txBox="1"/>
          <p:nvPr/>
        </p:nvSpPr>
        <p:spPr>
          <a:xfrm>
            <a:off x="286603" y="4798674"/>
            <a:ext cx="8400197" cy="1820489"/>
          </a:xfrm>
          <a:prstGeom prst="rect">
            <a:avLst/>
          </a:prstGeom>
          <a:noFill/>
          <a:ln>
            <a:noFill/>
          </a:ln>
        </p:spPr>
        <p:txBody>
          <a:bodyPr lIns="91425" tIns="91425" rIns="91425" bIns="91425" anchor="t" anchorCtr="0">
            <a:noAutofit/>
          </a:bodyPr>
          <a:lstStyle/>
          <a:p>
            <a:pPr lvl="0" rtl="0">
              <a:spcBef>
                <a:spcPts val="0"/>
              </a:spcBef>
              <a:buNone/>
            </a:pPr>
            <a:r>
              <a:rPr lang="en" sz="2100" dirty="0" smtClean="0"/>
              <a:t>Kyle’s list: </a:t>
            </a:r>
            <a:r>
              <a:rPr lang="en" sz="2100" u="sng" dirty="0">
                <a:solidFill>
                  <a:schemeClr val="hlink"/>
                </a:solidFill>
                <a:hlinkClick r:id="rId3"/>
              </a:rPr>
              <a:t>more resource </a:t>
            </a:r>
            <a:r>
              <a:rPr lang="en" sz="2100" u="sng" dirty="0" smtClean="0">
                <a:solidFill>
                  <a:schemeClr val="hlink"/>
                </a:solidFill>
                <a:hlinkClick r:id="rId3"/>
              </a:rPr>
              <a:t>sources</a:t>
            </a:r>
          </a:p>
          <a:p>
            <a:pPr lvl="0" rtl="0">
              <a:spcBef>
                <a:spcPts val="0"/>
              </a:spcBef>
              <a:buNone/>
            </a:pPr>
            <a:endParaRPr lang="en" sz="2100" u="sng" dirty="0" smtClean="0">
              <a:solidFill>
                <a:schemeClr val="hlink"/>
              </a:solidFill>
              <a:hlinkClick r:id="rId3"/>
            </a:endParaRPr>
          </a:p>
          <a:p>
            <a:pPr lvl="0" rtl="0">
              <a:spcBef>
                <a:spcPts val="0"/>
              </a:spcBef>
              <a:buNone/>
            </a:pPr>
            <a:r>
              <a:rPr lang="en" sz="2100" u="sng" dirty="0" smtClean="0">
                <a:solidFill>
                  <a:schemeClr val="hlink"/>
                </a:solidFill>
                <a:hlinkClick r:id="rId3"/>
              </a:rPr>
              <a:t>www.stpaulsfaithformation.org  - St. Paul’s Episcopal Church, Duluth</a:t>
            </a:r>
            <a:endParaRPr lang="en" sz="2100" u="sng" dirty="0">
              <a:solidFill>
                <a:schemeClr val="hlink"/>
              </a:solidFill>
              <a:hlinkClick r:id="rId3"/>
            </a:endParaRPr>
          </a:p>
          <a:p>
            <a:pPr lvl="0" rtl="0">
              <a:spcBef>
                <a:spcPts val="0"/>
              </a:spcBef>
              <a:buNone/>
            </a:pPr>
            <a:endParaRPr lang="en" sz="2100" u="sng" dirty="0" smtClean="0">
              <a:solidFill>
                <a:schemeClr val="hlink"/>
              </a:solidFill>
              <a:hlinkClick r:id="rId3"/>
            </a:endParaRPr>
          </a:p>
          <a:p>
            <a:r>
              <a:rPr lang="en" sz="2100" dirty="0"/>
              <a:t>St. Columba’s Episcopal Church – spirit link</a:t>
            </a:r>
          </a:p>
          <a:p>
            <a:pPr lvl="0" rtl="0">
              <a:spcBef>
                <a:spcPts val="0"/>
              </a:spcBef>
              <a:buNone/>
            </a:pPr>
            <a:endParaRPr lang="en" sz="2100" u="sng" dirty="0">
              <a:solidFill>
                <a:schemeClr val="hlink"/>
              </a:solidFill>
              <a:hlinkClick r:id="rId3"/>
            </a:endParaRPr>
          </a:p>
        </p:txBody>
      </p:sp>
      <p:pic>
        <p:nvPicPr>
          <p:cNvPr id="2" name="Picture 1">
            <a:hlinkClick r:id="rId4"/>
          </p:cNvPr>
          <p:cNvPicPr>
            <a:picLocks noChangeAspect="1"/>
          </p:cNvPicPr>
          <p:nvPr/>
        </p:nvPicPr>
        <p:blipFill>
          <a:blip r:embed="rId5"/>
          <a:stretch>
            <a:fillRect/>
          </a:stretch>
        </p:blipFill>
        <p:spPr>
          <a:xfrm>
            <a:off x="445298" y="1763150"/>
            <a:ext cx="8229601" cy="2790825"/>
          </a:xfrm>
          <a:prstGeom prst="rect">
            <a:avLst/>
          </a:prstGeom>
        </p:spPr>
      </p:pic>
    </p:spTree>
    <p:extLst>
      <p:ext uri="{BB962C8B-B14F-4D97-AF65-F5344CB8AC3E}">
        <p14:creationId xmlns:p14="http://schemas.microsoft.com/office/powerpoint/2010/main" val="3386455337"/>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hlinkClick r:id="rId2"/>
              </a:rPr>
              <a:t>http://holytrinityfamilies</a:t>
            </a:r>
            <a:r>
              <a:rPr lang="en-US" sz="3200" dirty="0" smtClean="0">
                <a:hlinkClick r:id="rId2"/>
              </a:rPr>
              <a:t>.</a:t>
            </a:r>
            <a:br>
              <a:rPr lang="en-US" sz="3200" dirty="0" smtClean="0">
                <a:hlinkClick r:id="rId2"/>
              </a:rPr>
            </a:br>
            <a:r>
              <a:rPr lang="en-US" sz="3200" dirty="0" smtClean="0">
                <a:hlinkClick r:id="rId2"/>
              </a:rPr>
              <a:t>weebly.com/for-parents.html</a:t>
            </a:r>
            <a:endParaRPr lang="en-US" sz="3200" dirty="0"/>
          </a:p>
        </p:txBody>
      </p:sp>
    </p:spTree>
    <p:extLst>
      <p:ext uri="{BB962C8B-B14F-4D97-AF65-F5344CB8AC3E}">
        <p14:creationId xmlns:p14="http://schemas.microsoft.com/office/powerpoint/2010/main" val="3746117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2006" y="1501254"/>
            <a:ext cx="4804012" cy="4462760"/>
          </a:xfrm>
          <a:prstGeom prst="rect">
            <a:avLst/>
          </a:prstGeom>
          <a:noFill/>
        </p:spPr>
        <p:txBody>
          <a:bodyPr wrap="square" rtlCol="0">
            <a:spAutoFit/>
          </a:bodyPr>
          <a:lstStyle/>
          <a:p>
            <a:endParaRPr lang="en-US" sz="4400" dirty="0" smtClean="0"/>
          </a:p>
          <a:p>
            <a:r>
              <a:rPr lang="en-US" sz="4800" b="1" dirty="0" smtClean="0"/>
              <a:t>What Have </a:t>
            </a:r>
          </a:p>
          <a:p>
            <a:r>
              <a:rPr lang="en-US" sz="4800" b="1" dirty="0" smtClean="0"/>
              <a:t>We Learned?</a:t>
            </a:r>
          </a:p>
          <a:p>
            <a:endParaRPr lang="en-US" sz="4800" b="1" dirty="0"/>
          </a:p>
          <a:p>
            <a:endParaRPr lang="en-US" sz="4800" b="1" dirty="0" smtClean="0"/>
          </a:p>
          <a:p>
            <a:r>
              <a:rPr lang="en-US" sz="2400" b="1" dirty="0" smtClean="0"/>
              <a:t>Results of participant surveys</a:t>
            </a:r>
            <a:r>
              <a:rPr lang="en-US" sz="4800" b="1" dirty="0" smtClean="0"/>
              <a:t> </a:t>
            </a:r>
            <a:endParaRPr lang="en-US" sz="4800" b="1" dirty="0"/>
          </a:p>
        </p:txBody>
      </p:sp>
    </p:spTree>
    <p:extLst>
      <p:ext uri="{BB962C8B-B14F-4D97-AF65-F5344CB8AC3E}">
        <p14:creationId xmlns:p14="http://schemas.microsoft.com/office/powerpoint/2010/main" val="711048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3" y="1596114"/>
            <a:ext cx="8516203" cy="5078313"/>
          </a:xfrm>
          <a:prstGeom prst="rect">
            <a:avLst/>
          </a:prstGeom>
        </p:spPr>
        <p:txBody>
          <a:bodyPr wrap="square">
            <a:spAutoFit/>
          </a:bodyPr>
          <a:lstStyle/>
          <a:p>
            <a:pPr marL="285750" indent="-285750">
              <a:buFont typeface="Arial" panose="020B0604020202020204" pitchFamily="34" charset="0"/>
              <a:buChar char="•"/>
            </a:pPr>
            <a:r>
              <a:rPr lang="en-US" sz="1800" dirty="0">
                <a:latin typeface="arial" panose="020B0604020202020204" pitchFamily="34" charset="0"/>
              </a:rPr>
              <a:t>S</a:t>
            </a:r>
            <a:r>
              <a:rPr lang="en-US" sz="1800" dirty="0" smtClean="0">
                <a:latin typeface="arial" panose="020B0604020202020204" pitchFamily="34" charset="0"/>
              </a:rPr>
              <a:t>ome </a:t>
            </a:r>
            <a:r>
              <a:rPr lang="en-US" sz="1800" dirty="0">
                <a:latin typeface="arial" panose="020B0604020202020204" pitchFamily="34" charset="0"/>
              </a:rPr>
              <a:t>activities would be best done at home, and we knew </a:t>
            </a:r>
            <a:r>
              <a:rPr lang="en-US" sz="1800" dirty="0" smtClean="0">
                <a:latin typeface="arial" panose="020B0604020202020204" pitchFamily="34" charset="0"/>
              </a:rPr>
              <a:t>in-person </a:t>
            </a:r>
            <a:r>
              <a:rPr lang="en-US" sz="1800" dirty="0">
                <a:latin typeface="arial" panose="020B0604020202020204" pitchFamily="34" charset="0"/>
              </a:rPr>
              <a:t>meetings would be essential for building trust and camaraderie. </a:t>
            </a:r>
            <a:endParaRPr lang="en-US" sz="1800" dirty="0" smtClean="0">
              <a:latin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rPr>
              <a:t>W</a:t>
            </a:r>
            <a:r>
              <a:rPr lang="en-US" sz="1800" dirty="0" smtClean="0">
                <a:latin typeface="arial" panose="020B0604020202020204" pitchFamily="34" charset="0"/>
              </a:rPr>
              <a:t>e </a:t>
            </a:r>
            <a:r>
              <a:rPr lang="en-US" sz="1800" dirty="0">
                <a:latin typeface="arial" panose="020B0604020202020204" pitchFamily="34" charset="0"/>
              </a:rPr>
              <a:t>identified three models that seem to be working: </a:t>
            </a:r>
            <a:br>
              <a:rPr lang="en-US" sz="1800" dirty="0">
                <a:latin typeface="arial" panose="020B0604020202020204" pitchFamily="34" charset="0"/>
              </a:rPr>
            </a:br>
            <a:endParaRPr lang="en-US" sz="1800" dirty="0">
              <a:latin typeface="arial" panose="020B0604020202020204" pitchFamily="34" charset="0"/>
            </a:endParaRPr>
          </a:p>
          <a:p>
            <a:pPr>
              <a:buFont typeface="Arial" panose="020B0604020202020204" pitchFamily="34" charset="0"/>
              <a:buChar char="•"/>
            </a:pPr>
            <a:r>
              <a:rPr lang="en-US" sz="1800" b="1" i="1" dirty="0">
                <a:latin typeface="arial" panose="020B0604020202020204" pitchFamily="34" charset="0"/>
              </a:rPr>
              <a:t>Gathering as launch</a:t>
            </a:r>
            <a:r>
              <a:rPr lang="en-US" sz="1800" dirty="0">
                <a:latin typeface="arial" panose="020B0604020202020204" pitchFamily="34" charset="0"/>
              </a:rPr>
              <a:t>: In this approach, the </a:t>
            </a:r>
            <a:r>
              <a:rPr lang="en-US" sz="1800" dirty="0" smtClean="0">
                <a:latin typeface="arial" panose="020B0604020202020204" pitchFamily="34" charset="0"/>
              </a:rPr>
              <a:t>in-person </a:t>
            </a:r>
            <a:r>
              <a:rPr lang="en-US" sz="1800" dirty="0">
                <a:latin typeface="arial" panose="020B0604020202020204" pitchFamily="34" charset="0"/>
              </a:rPr>
              <a:t>gathering at church is meant to launch the group into several weeks of at-home faith practice. So perhaps they practice a new skill, like trying out types of prayer or reading scripture in a new way. Participants learn in a larger, more supportive setting and thus feel more confident when they have to try on their own.</a:t>
            </a:r>
          </a:p>
          <a:p>
            <a:pPr>
              <a:buFont typeface="Arial" panose="020B0604020202020204" pitchFamily="34" charset="0"/>
              <a:buChar char="•"/>
            </a:pPr>
            <a:r>
              <a:rPr lang="en-US" sz="1800" b="1" i="1" dirty="0">
                <a:latin typeface="arial" panose="020B0604020202020204" pitchFamily="34" charset="0"/>
              </a:rPr>
              <a:t>Gathering as culmination</a:t>
            </a:r>
            <a:r>
              <a:rPr lang="en-US" sz="1800" dirty="0">
                <a:latin typeface="arial" panose="020B0604020202020204" pitchFamily="34" charset="0"/>
              </a:rPr>
              <a:t>: Flipping that trajectory, this approach uses a few weeks of at-home learning as preparation for a culminating activity in person. Day’s group at St. Andrew’s spent several weeks at home learning to tell the story of Abraham and then gathered for the opportunity to put on a play of the story they now knew so well.</a:t>
            </a:r>
          </a:p>
          <a:p>
            <a:pPr>
              <a:buFont typeface="Arial" panose="020B0604020202020204" pitchFamily="34" charset="0"/>
              <a:buChar char="•"/>
            </a:pPr>
            <a:r>
              <a:rPr lang="en-US" sz="1800" b="1" i="1" dirty="0">
                <a:latin typeface="arial" panose="020B0604020202020204" pitchFamily="34" charset="0"/>
              </a:rPr>
              <a:t>Gathering as icon</a:t>
            </a:r>
            <a:r>
              <a:rPr lang="en-US" sz="1800" dirty="0">
                <a:latin typeface="arial" panose="020B0604020202020204" pitchFamily="34" charset="0"/>
              </a:rPr>
              <a:t>: Not mutually exclusive with the other two, this approach focuses the </a:t>
            </a:r>
            <a:r>
              <a:rPr lang="en-US" sz="1800" dirty="0" smtClean="0">
                <a:latin typeface="arial" panose="020B0604020202020204" pitchFamily="34" charset="0"/>
              </a:rPr>
              <a:t>in-person </a:t>
            </a:r>
            <a:r>
              <a:rPr lang="en-US" sz="1800" dirty="0">
                <a:latin typeface="arial" panose="020B0604020202020204" pitchFamily="34" charset="0"/>
              </a:rPr>
              <a:t>gathering around creating a physical sign of the group’s shared learning, like a liturgical banner—or a play. This shared handiwork becomes an icon not just to the group, but to the wider church community.</a:t>
            </a:r>
          </a:p>
        </p:txBody>
      </p:sp>
      <p:sp>
        <p:nvSpPr>
          <p:cNvPr id="3" name="TextBox 2"/>
          <p:cNvSpPr txBox="1"/>
          <p:nvPr/>
        </p:nvSpPr>
        <p:spPr>
          <a:xfrm>
            <a:off x="1378423" y="218364"/>
            <a:ext cx="6810233" cy="1200329"/>
          </a:xfrm>
          <a:prstGeom prst="rect">
            <a:avLst/>
          </a:prstGeom>
          <a:noFill/>
        </p:spPr>
        <p:txBody>
          <a:bodyPr wrap="square" rtlCol="0">
            <a:spAutoFit/>
          </a:bodyPr>
          <a:lstStyle/>
          <a:p>
            <a:r>
              <a:rPr lang="en-US" sz="3600" dirty="0" smtClean="0"/>
              <a:t>Different Ways to Integrate Online and In-Person</a:t>
            </a:r>
            <a:endParaRPr lang="en-US" sz="3600" dirty="0"/>
          </a:p>
        </p:txBody>
      </p:sp>
    </p:spTree>
    <p:extLst>
      <p:ext uri="{BB962C8B-B14F-4D97-AF65-F5344CB8AC3E}">
        <p14:creationId xmlns:p14="http://schemas.microsoft.com/office/powerpoint/2010/main" val="214625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300">
                <a:solidFill>
                  <a:srgbClr val="434343"/>
                </a:solidFill>
              </a:rPr>
              <a:t>Problem:</a:t>
            </a:r>
            <a:r>
              <a:rPr lang="en" sz="3300"/>
              <a:t> “What do you we do with the people who won’t come every week?”</a:t>
            </a:r>
          </a:p>
        </p:txBody>
      </p:sp>
      <p:sp>
        <p:nvSpPr>
          <p:cNvPr id="51" name="Shape 51"/>
          <p:cNvSpPr txBox="1"/>
          <p:nvPr/>
        </p:nvSpPr>
        <p:spPr>
          <a:xfrm>
            <a:off x="679899" y="5633250"/>
            <a:ext cx="7760400" cy="1539300"/>
          </a:xfrm>
          <a:prstGeom prst="rect">
            <a:avLst/>
          </a:prstGeom>
          <a:noFill/>
          <a:ln>
            <a:noFill/>
          </a:ln>
        </p:spPr>
        <p:txBody>
          <a:bodyPr lIns="91425" tIns="91425" rIns="91425" bIns="91425" anchor="t" anchorCtr="0">
            <a:noAutofit/>
          </a:bodyPr>
          <a:lstStyle/>
          <a:p>
            <a:pPr lvl="0" rtl="0">
              <a:spcBef>
                <a:spcPts val="0"/>
              </a:spcBef>
              <a:buNone/>
            </a:pPr>
            <a:r>
              <a:rPr lang="en" sz="2400" dirty="0" smtClean="0"/>
              <a:t>Kyle found that the </a:t>
            </a:r>
            <a:r>
              <a:rPr lang="en" sz="2400" dirty="0"/>
              <a:t>CMT desk is a great barometer of faith formation challenges and trends.</a:t>
            </a:r>
          </a:p>
        </p:txBody>
      </p:sp>
      <p:pic>
        <p:nvPicPr>
          <p:cNvPr id="52" name="Shape 52"/>
          <p:cNvPicPr preferRelativeResize="0"/>
          <p:nvPr/>
        </p:nvPicPr>
        <p:blipFill>
          <a:blip r:embed="rId3">
            <a:alphaModFix/>
          </a:blip>
          <a:stretch>
            <a:fillRect/>
          </a:stretch>
        </p:blipFill>
        <p:spPr>
          <a:xfrm>
            <a:off x="1785449" y="1594650"/>
            <a:ext cx="5573099" cy="3889850"/>
          </a:xfrm>
          <a:prstGeom prst="rect">
            <a:avLst/>
          </a:prstGeom>
          <a:noFill/>
          <a:ln>
            <a:noFill/>
          </a:ln>
        </p:spPr>
      </p:pic>
      <p:sp>
        <p:nvSpPr>
          <p:cNvPr id="5" name="TextBox 4"/>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559559"/>
            <a:ext cx="8202305" cy="5632311"/>
          </a:xfrm>
          <a:prstGeom prst="rect">
            <a:avLst/>
          </a:prstGeom>
        </p:spPr>
        <p:txBody>
          <a:bodyPr wrap="square">
            <a:spAutoFit/>
          </a:bodyPr>
          <a:lstStyle/>
          <a:p>
            <a:pPr marL="342900" indent="-342900">
              <a:buFontTx/>
              <a:buChar char="-"/>
            </a:pPr>
            <a:r>
              <a:rPr lang="en-US" sz="2400" dirty="0" smtClean="0">
                <a:latin typeface="arial" panose="020B0604020202020204" pitchFamily="34" charset="0"/>
              </a:rPr>
              <a:t>Usefulness of weekly check-in posts</a:t>
            </a:r>
          </a:p>
          <a:p>
            <a:endParaRPr lang="en-US" sz="2400" dirty="0" smtClean="0">
              <a:latin typeface="arial" panose="020B0604020202020204" pitchFamily="34" charset="0"/>
            </a:endParaRPr>
          </a:p>
          <a:p>
            <a:pPr marL="342900" indent="-342900">
              <a:buFontTx/>
              <a:buChar char="-"/>
            </a:pPr>
            <a:r>
              <a:rPr lang="en-US" sz="2400" dirty="0" smtClean="0">
                <a:latin typeface="arial" panose="020B0604020202020204" pitchFamily="34" charset="0"/>
              </a:rPr>
              <a:t>Asking the right question</a:t>
            </a:r>
          </a:p>
          <a:p>
            <a:endParaRPr lang="en-US" sz="2400" dirty="0" smtClean="0">
              <a:latin typeface="arial" panose="020B0604020202020204" pitchFamily="34" charset="0"/>
            </a:endParaRPr>
          </a:p>
          <a:p>
            <a:pPr marL="342900" indent="-342900">
              <a:buFontTx/>
              <a:buChar char="-"/>
            </a:pPr>
            <a:r>
              <a:rPr lang="en-US" sz="2400" dirty="0" smtClean="0">
                <a:latin typeface="arial" panose="020B0604020202020204" pitchFamily="34" charset="0"/>
              </a:rPr>
              <a:t>Establishing a rhythm of interaction and follow-up.</a:t>
            </a:r>
          </a:p>
          <a:p>
            <a:endParaRPr lang="en-US" sz="2400" dirty="0" smtClean="0">
              <a:latin typeface="arial" panose="020B0604020202020204" pitchFamily="34" charset="0"/>
            </a:endParaRPr>
          </a:p>
          <a:p>
            <a:pPr marL="342900" indent="-342900">
              <a:buFontTx/>
              <a:buChar char="-"/>
            </a:pPr>
            <a:r>
              <a:rPr lang="en-US" sz="2400" dirty="0" smtClean="0">
                <a:latin typeface="arial" panose="020B0604020202020204" pitchFamily="34" charset="0"/>
              </a:rPr>
              <a:t>Having a facilitator to keep things on track</a:t>
            </a:r>
          </a:p>
          <a:p>
            <a:endParaRPr lang="en-US" sz="2400" dirty="0" smtClean="0">
              <a:latin typeface="arial" panose="020B0604020202020204" pitchFamily="34" charset="0"/>
            </a:endParaRPr>
          </a:p>
          <a:p>
            <a:r>
              <a:rPr lang="en-US" sz="2400" dirty="0" smtClean="0">
                <a:latin typeface="arial" panose="020B0604020202020204" pitchFamily="34" charset="0"/>
              </a:rPr>
              <a:t>-    Our </a:t>
            </a:r>
            <a:r>
              <a:rPr lang="en-US" sz="2400" dirty="0">
                <a:latin typeface="arial" panose="020B0604020202020204" pitchFamily="34" charset="0"/>
              </a:rPr>
              <a:t>more important piece of learning—a reminder, really—is that the core skills and practices of ministry, including the ministry of faith formation, are the same as ever in this digital age: love the people you serve, encourage them to love and support one another, trust that God is present in the lives of all who seek transformation in the Spirit.</a:t>
            </a:r>
          </a:p>
        </p:txBody>
      </p:sp>
    </p:spTree>
    <p:extLst>
      <p:ext uri="{BB962C8B-B14F-4D97-AF65-F5344CB8AC3E}">
        <p14:creationId xmlns:p14="http://schemas.microsoft.com/office/powerpoint/2010/main" val="2025682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sp>
        <p:nvSpPr>
          <p:cNvPr id="3" name="Text Placeholder 2"/>
          <p:cNvSpPr>
            <a:spLocks noGrp="1"/>
          </p:cNvSpPr>
          <p:nvPr>
            <p:ph type="body" idx="1"/>
          </p:nvPr>
        </p:nvSpPr>
        <p:spPr/>
        <p:txBody>
          <a:bodyPr>
            <a:normAutofit/>
          </a:bodyPr>
          <a:lstStyle/>
          <a:p>
            <a:r>
              <a:rPr lang="en-US" sz="3200" dirty="0" smtClean="0"/>
              <a:t>The Power of Community to overcome the fear of Change</a:t>
            </a:r>
          </a:p>
          <a:p>
            <a:pPr marL="0" indent="0">
              <a:buNone/>
            </a:pPr>
            <a:endParaRPr lang="en-US" sz="3200" dirty="0" smtClean="0"/>
          </a:p>
          <a:p>
            <a:r>
              <a:rPr lang="en-US" sz="3200" dirty="0" smtClean="0"/>
              <a:t>What kept us motivated was wanting to know what each other was up to; what was working, support each other in our efforts</a:t>
            </a:r>
            <a:endParaRPr lang="en-US" sz="3200" dirty="0"/>
          </a:p>
        </p:txBody>
      </p:sp>
    </p:spTree>
    <p:extLst>
      <p:ext uri="{BB962C8B-B14F-4D97-AF65-F5344CB8AC3E}">
        <p14:creationId xmlns:p14="http://schemas.microsoft.com/office/powerpoint/2010/main" val="2149764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Learners Are Not Students!</a:t>
            </a:r>
            <a:endParaRPr lang="en-US" dirty="0"/>
          </a:p>
        </p:txBody>
      </p:sp>
      <p:sp>
        <p:nvSpPr>
          <p:cNvPr id="3" name="Text Placeholder 2"/>
          <p:cNvSpPr>
            <a:spLocks noGrp="1"/>
          </p:cNvSpPr>
          <p:nvPr>
            <p:ph type="body" idx="1"/>
          </p:nvPr>
        </p:nvSpPr>
        <p:spPr/>
        <p:txBody>
          <a:bodyPr/>
          <a:lstStyle/>
          <a:p>
            <a:pPr>
              <a:buNone/>
            </a:pPr>
            <a:r>
              <a:rPr lang="en-US" sz="2400" dirty="0"/>
              <a:t>M</a:t>
            </a:r>
            <a:r>
              <a:rPr lang="en-US" sz="2400" dirty="0" smtClean="0"/>
              <a:t>embers </a:t>
            </a:r>
            <a:r>
              <a:rPr lang="en-US" sz="2400" dirty="0"/>
              <a:t>of our congregations aren’t students in the formal educational sense. Sure, they are growing disciples of Jesus Christ, but Jesus’ “students” weren’t enrolled in classes, weren’t paying tuition, weren’t receiving a grade or a diploma. </a:t>
            </a:r>
            <a:endParaRPr lang="en-US" sz="2400" dirty="0" smtClean="0"/>
          </a:p>
          <a:p>
            <a:pPr>
              <a:buNone/>
            </a:pPr>
            <a:endParaRPr lang="en-US" sz="2400" dirty="0"/>
          </a:p>
          <a:p>
            <a:pPr>
              <a:buNone/>
            </a:pPr>
            <a:r>
              <a:rPr lang="en-US" sz="2400" dirty="0" smtClean="0"/>
              <a:t>We </a:t>
            </a:r>
            <a:r>
              <a:rPr lang="en-US" sz="2400" dirty="0"/>
              <a:t>have to find meaningful ways of motivating the learners in our congregations, because we don’t have the carrots of the school system, and the traditional cultural pressures to practice the faith no longer apply. (That’s okay; they were probably poor motivators of deep transformation anyway</a:t>
            </a:r>
            <a:r>
              <a:rPr lang="en-US" sz="2400" dirty="0" smtClean="0"/>
              <a:t>.)</a:t>
            </a:r>
          </a:p>
          <a:p>
            <a:pPr>
              <a:buNone/>
            </a:pPr>
            <a:endParaRPr lang="en-US" sz="2400" dirty="0"/>
          </a:p>
          <a:p>
            <a:pPr>
              <a:buNone/>
            </a:pPr>
            <a:endParaRPr lang="en-US" sz="2400" dirty="0"/>
          </a:p>
          <a:p>
            <a:endParaRPr lang="en-US" dirty="0"/>
          </a:p>
        </p:txBody>
      </p:sp>
    </p:spTree>
    <p:extLst>
      <p:ext uri="{BB962C8B-B14F-4D97-AF65-F5344CB8AC3E}">
        <p14:creationId xmlns:p14="http://schemas.microsoft.com/office/powerpoint/2010/main" val="3874494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9763"/>
          </a:xfrm>
        </p:spPr>
        <p:txBody>
          <a:bodyPr>
            <a:normAutofit fontScale="90000"/>
          </a:bodyPr>
          <a:lstStyle/>
          <a:p>
            <a:r>
              <a:rPr lang="en-US" dirty="0" smtClean="0"/>
              <a:t>Life Will Happen; Grace Should Abound</a:t>
            </a:r>
            <a:endParaRPr lang="en-US" dirty="0"/>
          </a:p>
        </p:txBody>
      </p:sp>
      <p:sp>
        <p:nvSpPr>
          <p:cNvPr id="4" name="Rectangle 1"/>
          <p:cNvSpPr>
            <a:spLocks noGrp="1" noChangeArrowheads="1"/>
          </p:cNvSpPr>
          <p:nvPr>
            <p:ph type="body" idx="1"/>
          </p:nvPr>
        </p:nvSpPr>
        <p:spPr bwMode="auto">
          <a:xfrm>
            <a:off x="269700" y="333245"/>
            <a:ext cx="860459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buSzTx/>
              <a:buNone/>
            </a:pPr>
            <a:endParaRPr lang="en-US" altLang="en-US" sz="2400" dirty="0" smtClean="0">
              <a:solidFill>
                <a:srgbClr val="000000"/>
              </a:solidFill>
              <a:cs typeface="Arial" panose="020B0604020202020204" pitchFamily="34" charset="0"/>
            </a:endParaRPr>
          </a:p>
          <a:p>
            <a:pPr>
              <a:buClrTx/>
              <a:buSzTx/>
              <a:buNone/>
            </a:pPr>
            <a:endParaRPr lang="en-US" altLang="en-US" sz="2400" dirty="0">
              <a:solidFill>
                <a:srgbClr val="000000"/>
              </a:solidFill>
              <a:cs typeface="Arial" panose="020B0604020202020204" pitchFamily="34" charset="0"/>
            </a:endParaRPr>
          </a:p>
          <a:p>
            <a:pPr>
              <a:buClrTx/>
              <a:buSzTx/>
              <a:buNone/>
            </a:pPr>
            <a:r>
              <a:rPr lang="en-US" altLang="en-US" sz="2400" dirty="0" smtClean="0">
                <a:solidFill>
                  <a:srgbClr val="000000"/>
                </a:solidFill>
                <a:cs typeface="Arial" panose="020B0604020202020204" pitchFamily="34" charset="0"/>
              </a:rPr>
              <a:t>-  One </a:t>
            </a:r>
            <a:r>
              <a:rPr lang="en-US" altLang="en-US" sz="2400" dirty="0">
                <a:solidFill>
                  <a:srgbClr val="000000"/>
                </a:solidFill>
                <a:cs typeface="Arial" panose="020B0604020202020204" pitchFamily="34" charset="0"/>
              </a:rPr>
              <a:t>of the advantages of having leaders participate in a </a:t>
            </a:r>
            <a:r>
              <a:rPr lang="en-US" altLang="en-US" sz="2400" dirty="0" smtClean="0">
                <a:solidFill>
                  <a:srgbClr val="000000"/>
                </a:solidFill>
                <a:cs typeface="Arial" panose="020B0604020202020204" pitchFamily="34" charset="0"/>
              </a:rPr>
              <a:t>   network </a:t>
            </a:r>
            <a:r>
              <a:rPr lang="en-US" altLang="en-US" sz="2400" dirty="0">
                <a:solidFill>
                  <a:srgbClr val="000000"/>
                </a:solidFill>
                <a:cs typeface="Arial" panose="020B0604020202020204" pitchFamily="34" charset="0"/>
              </a:rPr>
              <a:t>at the same time that they were trying to launch one was the perspective that this experience gave. </a:t>
            </a:r>
            <a:endParaRPr lang="en-US" altLang="en-US"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cs typeface="Arial" panose="020B0604020202020204" pitchFamily="34" charset="0"/>
              </a:rPr>
              <a:t>Be realistic about how everyday pressures affect participants</a:t>
            </a:r>
            <a:r>
              <a:rPr kumimoji="0" lang="en-US" altLang="en-US" sz="2400" b="0" i="0" u="none" strike="noStrike" cap="none" normalizeH="0" dirty="0" smtClean="0">
                <a:ln>
                  <a:noFill/>
                </a:ln>
                <a:solidFill>
                  <a:srgbClr val="000000"/>
                </a:solidFill>
                <a:effectLst/>
                <a:cs typeface="Arial" panose="020B0604020202020204" pitchFamily="34" charset="0"/>
              </a:rPr>
              <a:t> in the program.  Don’t shame or guilt to try to coerce </a:t>
            </a:r>
            <a:r>
              <a:rPr kumimoji="0" lang="en-US" altLang="en-US" sz="2400" b="0" i="0" u="none" strike="noStrike" cap="none" normalizeH="0" baseline="0" dirty="0" smtClean="0">
                <a:ln>
                  <a:noFill/>
                </a:ln>
                <a:solidFill>
                  <a:srgbClr val="000000"/>
                </a:solidFill>
                <a:effectLst/>
                <a:cs typeface="Arial" panose="020B0604020202020204" pitchFamily="34" charset="0"/>
              </a:rPr>
              <a:t>robust participation in our churches.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smtClean="0">
              <a:ln>
                <a:noFill/>
              </a:ln>
              <a:solidFill>
                <a:srgbClr val="000000"/>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cs typeface="Arial" panose="020B0604020202020204" pitchFamily="34" charset="0"/>
              </a:rPr>
              <a:t>Those who stuck with the experience and those who had to bow out agreed that the group’s whole-hearted support of their adult decisions about participation were important to the overall experience.  “Accountability” has become something of a buzzword in</a:t>
            </a:r>
            <a:r>
              <a:rPr kumimoji="0" lang="en-US" altLang="en-US" sz="2400" b="0" i="0" u="none" strike="noStrike" cap="none" normalizeH="0" dirty="0" smtClean="0">
                <a:ln>
                  <a:noFill/>
                </a:ln>
                <a:solidFill>
                  <a:srgbClr val="000000"/>
                </a:solidFill>
                <a:effectLst/>
                <a:cs typeface="Arial" panose="020B0604020202020204" pitchFamily="34" charset="0"/>
              </a:rPr>
              <a:t> </a:t>
            </a:r>
            <a:r>
              <a:rPr kumimoji="0" lang="en-US" altLang="en-US" sz="2400" b="0" i="0" u="none" strike="noStrike" cap="none" normalizeH="0" baseline="0" dirty="0" smtClean="0">
                <a:ln>
                  <a:noFill/>
                </a:ln>
                <a:solidFill>
                  <a:srgbClr val="000000"/>
                </a:solidFill>
                <a:effectLst/>
                <a:cs typeface="Arial" panose="020B0604020202020204" pitchFamily="34" charset="0"/>
              </a:rPr>
              <a:t>ministry. But let’s not send the message that anything less than full participation is failure or some sort of betrayal.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3471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537" y="873458"/>
            <a:ext cx="6701051" cy="4401205"/>
          </a:xfrm>
          <a:prstGeom prst="rect">
            <a:avLst/>
          </a:prstGeom>
        </p:spPr>
        <p:txBody>
          <a:bodyPr wrap="square">
            <a:spAutoFit/>
          </a:bodyPr>
          <a:lstStyle/>
          <a:p>
            <a:pPr algn="ctr"/>
            <a:r>
              <a:rPr lang="en-US" sz="4000" dirty="0">
                <a:latin typeface="arial" panose="020B0604020202020204" pitchFamily="34" charset="0"/>
              </a:rPr>
              <a:t>If this model is interesting to your congregation, contact </a:t>
            </a:r>
            <a:r>
              <a:rPr lang="en-US" sz="4000" dirty="0" smtClean="0">
                <a:latin typeface="arial" panose="020B0604020202020204" pitchFamily="34" charset="0"/>
              </a:rPr>
              <a:t>Kyle Oliver  </a:t>
            </a:r>
            <a:r>
              <a:rPr lang="en-US" sz="4000" dirty="0">
                <a:latin typeface="arial" panose="020B0604020202020204" pitchFamily="34" charset="0"/>
              </a:rPr>
              <a:t>at </a:t>
            </a:r>
            <a:r>
              <a:rPr lang="en-US" sz="4000" dirty="0">
                <a:solidFill>
                  <a:srgbClr val="3A68A7"/>
                </a:solidFill>
                <a:latin typeface="arial" panose="020B0604020202020204" pitchFamily="34" charset="0"/>
                <a:hlinkClick r:id="rId2" tooltip="cmt@vts.edu"/>
              </a:rPr>
              <a:t>cmt@vts.edu</a:t>
            </a:r>
            <a:r>
              <a:rPr lang="en-US" sz="4000" dirty="0">
                <a:latin typeface="arial" panose="020B0604020202020204" pitchFamily="34" charset="0"/>
              </a:rPr>
              <a:t> about joining a future </a:t>
            </a:r>
            <a:r>
              <a:rPr lang="en-US" sz="4000" dirty="0" smtClean="0">
                <a:latin typeface="arial" panose="020B0604020202020204" pitchFamily="34" charset="0"/>
              </a:rPr>
              <a:t>cohort!  </a:t>
            </a:r>
          </a:p>
          <a:p>
            <a:pPr algn="ctr"/>
            <a:r>
              <a:rPr lang="en-US" sz="4000" dirty="0" smtClean="0">
                <a:latin typeface="arial" panose="020B0604020202020204" pitchFamily="34" charset="0"/>
              </a:rPr>
              <a:t>And check out e-Formation June 1-3, 2015!</a:t>
            </a:r>
            <a:endParaRPr lang="en-US" dirty="0"/>
          </a:p>
        </p:txBody>
      </p:sp>
    </p:spTree>
    <p:extLst>
      <p:ext uri="{BB962C8B-B14F-4D97-AF65-F5344CB8AC3E}">
        <p14:creationId xmlns:p14="http://schemas.microsoft.com/office/powerpoint/2010/main" val="3367542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Follow the Center for the Ministry of Teaching for HFF news &amp; invites.</a:t>
            </a:r>
          </a:p>
        </p:txBody>
      </p:sp>
      <p:sp>
        <p:nvSpPr>
          <p:cNvPr id="195" name="Shape 195"/>
          <p:cNvSpPr txBox="1"/>
          <p:nvPr/>
        </p:nvSpPr>
        <p:spPr>
          <a:xfrm>
            <a:off x="762000" y="1792650"/>
            <a:ext cx="5841000" cy="1748699"/>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u="sng">
                <a:solidFill>
                  <a:schemeClr val="hlink"/>
                </a:solidFill>
                <a:hlinkClick r:id="rId3"/>
              </a:rPr>
              <a:t>www.vts.edu/cmt/connect</a:t>
            </a:r>
          </a:p>
          <a:p>
            <a:pPr lvl="0" rtl="0">
              <a:spcBef>
                <a:spcPts val="0"/>
              </a:spcBef>
              <a:buNone/>
            </a:pPr>
            <a:endParaRPr sz="2400"/>
          </a:p>
          <a:p>
            <a:pPr marL="457200" lvl="0" indent="-381000" rtl="0">
              <a:spcBef>
                <a:spcPts val="0"/>
              </a:spcBef>
              <a:buClr>
                <a:srgbClr val="000000"/>
              </a:buClr>
              <a:buSzPct val="100000"/>
              <a:buFont typeface="Arial"/>
              <a:buChar char="●"/>
            </a:pPr>
            <a:r>
              <a:rPr lang="en" sz="2400" u="sng">
                <a:solidFill>
                  <a:schemeClr val="hlink"/>
                </a:solidFill>
                <a:hlinkClick r:id="rId4"/>
              </a:rPr>
              <a:t>www.keyhallonline.org</a:t>
            </a:r>
          </a:p>
          <a:p>
            <a:pPr lvl="0" rtl="0">
              <a:spcBef>
                <a:spcPts val="0"/>
              </a:spcBef>
              <a:buNone/>
            </a:pPr>
            <a:endParaRPr sz="2400"/>
          </a:p>
          <a:p>
            <a:pPr marL="457200" lvl="0" indent="-381000" rtl="0">
              <a:spcBef>
                <a:spcPts val="0"/>
              </a:spcBef>
              <a:buClr>
                <a:srgbClr val="000000"/>
              </a:buClr>
              <a:buSzPct val="100000"/>
              <a:buFont typeface="Arial"/>
              <a:buChar char="●"/>
            </a:pPr>
            <a:r>
              <a:rPr lang="en" sz="2400" u="sng">
                <a:solidFill>
                  <a:schemeClr val="hlink"/>
                </a:solidFill>
                <a:hlinkClick r:id="rId5"/>
              </a:rPr>
              <a:t>facebook.com/VTSCMT</a:t>
            </a:r>
          </a:p>
          <a:p>
            <a:pPr marL="457200" lvl="0" indent="-381000" rtl="0">
              <a:spcBef>
                <a:spcPts val="0"/>
              </a:spcBef>
              <a:buClr>
                <a:srgbClr val="000000"/>
              </a:buClr>
              <a:buSzPct val="100000"/>
              <a:buFont typeface="Arial"/>
              <a:buChar char="●"/>
            </a:pPr>
            <a:r>
              <a:rPr lang="en" sz="2400" u="sng">
                <a:solidFill>
                  <a:schemeClr val="hlink"/>
                </a:solidFill>
                <a:hlinkClick r:id="rId6"/>
              </a:rPr>
              <a:t>facebook.com/eformationvts</a:t>
            </a:r>
          </a:p>
          <a:p>
            <a:pPr lvl="0" rtl="0">
              <a:spcBef>
                <a:spcPts val="0"/>
              </a:spcBef>
              <a:buNone/>
            </a:pPr>
            <a:endParaRPr sz="2400"/>
          </a:p>
          <a:p>
            <a:pPr marL="457200" lvl="0" indent="-381000" rtl="0">
              <a:spcBef>
                <a:spcPts val="0"/>
              </a:spcBef>
              <a:buClr>
                <a:srgbClr val="000000"/>
              </a:buClr>
              <a:buSzPct val="100000"/>
              <a:buFont typeface="Arial"/>
              <a:buChar char="●"/>
            </a:pPr>
            <a:r>
              <a:rPr lang="en" sz="2400" u="sng">
                <a:solidFill>
                  <a:schemeClr val="hlink"/>
                </a:solidFill>
                <a:hlinkClick r:id="rId7"/>
              </a:rPr>
              <a:t>twitter.com/VTS_CMT</a:t>
            </a:r>
          </a:p>
          <a:p>
            <a:pPr lvl="0" rtl="0">
              <a:spcBef>
                <a:spcPts val="0"/>
              </a:spcBef>
              <a:buNone/>
            </a:pPr>
            <a:endParaRPr sz="2400"/>
          </a:p>
          <a:p>
            <a:pPr marL="457200" lvl="0" indent="-381000" rtl="0">
              <a:spcBef>
                <a:spcPts val="0"/>
              </a:spcBef>
              <a:buClr>
                <a:srgbClr val="000000"/>
              </a:buClr>
              <a:buSzPct val="100000"/>
              <a:buFont typeface="Arial"/>
              <a:buChar char="●"/>
            </a:pPr>
            <a:r>
              <a:rPr lang="en" sz="2400" u="sng">
                <a:solidFill>
                  <a:schemeClr val="hlink"/>
                </a:solidFill>
                <a:hlinkClick r:id="rId8"/>
              </a:rPr>
              <a:t>vts-cmt.tumblr.com</a:t>
            </a:r>
          </a:p>
          <a:p>
            <a:pPr lvl="0" rtl="0">
              <a:spcBef>
                <a:spcPts val="0"/>
              </a:spcBef>
              <a:buNone/>
            </a:pPr>
            <a:endParaRPr sz="2400"/>
          </a:p>
          <a:p>
            <a:pPr marL="457200" lvl="0" indent="-381000" rtl="0">
              <a:spcBef>
                <a:spcPts val="0"/>
              </a:spcBef>
              <a:buClr>
                <a:srgbClr val="000000"/>
              </a:buClr>
              <a:buSzPct val="100000"/>
              <a:buFont typeface="Arial"/>
              <a:buChar char="●"/>
            </a:pPr>
            <a:r>
              <a:rPr lang="en" sz="2400" u="sng">
                <a:solidFill>
                  <a:schemeClr val="hlink"/>
                </a:solidFill>
                <a:hlinkClick r:id="rId9"/>
              </a:rPr>
              <a:t>pinterest.com/vtscmt</a:t>
            </a:r>
          </a:p>
          <a:p>
            <a:pPr lvl="0" rtl="0">
              <a:spcBef>
                <a:spcPts val="0"/>
              </a:spcBef>
              <a:buNone/>
            </a:pPr>
            <a:endParaRPr sz="2400"/>
          </a:p>
          <a:p>
            <a:pPr lvl="0" rtl="0">
              <a:spcBef>
                <a:spcPts val="0"/>
              </a:spcBef>
              <a:buNone/>
            </a:pPr>
            <a:endParaRPr sz="2400"/>
          </a:p>
          <a:p>
            <a:pPr lvl="0" rtl="0">
              <a:spcBef>
                <a:spcPts val="0"/>
              </a:spcBef>
              <a:buNone/>
            </a:pPr>
            <a:endParaRPr sz="2400"/>
          </a:p>
          <a:p>
            <a:pPr lvl="0" rtl="0">
              <a:spcBef>
                <a:spcPts val="0"/>
              </a:spcBef>
              <a:buNone/>
            </a:pPr>
            <a:endParaRPr sz="2400"/>
          </a:p>
          <a:p>
            <a:pPr>
              <a:spcBef>
                <a:spcPts val="0"/>
              </a:spcBef>
              <a:buNone/>
            </a:pPr>
            <a:endParaRPr/>
          </a:p>
        </p:txBody>
      </p:sp>
      <p:pic>
        <p:nvPicPr>
          <p:cNvPr id="196" name="Shape 196"/>
          <p:cNvPicPr preferRelativeResize="0"/>
          <p:nvPr/>
        </p:nvPicPr>
        <p:blipFill>
          <a:blip r:embed="rId10">
            <a:alphaModFix/>
          </a:blip>
          <a:stretch>
            <a:fillRect/>
          </a:stretch>
        </p:blipFill>
        <p:spPr>
          <a:xfrm>
            <a:off x="5889125" y="3506898"/>
            <a:ext cx="2416026" cy="2416024"/>
          </a:xfrm>
          <a:prstGeom prst="rect">
            <a:avLst/>
          </a:prstGeom>
          <a:noFill/>
          <a:ln>
            <a:noFill/>
          </a:ln>
        </p:spPr>
      </p:pic>
      <p:pic>
        <p:nvPicPr>
          <p:cNvPr id="197" name="Shape 197"/>
          <p:cNvPicPr preferRelativeResize="0"/>
          <p:nvPr/>
        </p:nvPicPr>
        <p:blipFill>
          <a:blip r:embed="rId11">
            <a:alphaModFix/>
          </a:blip>
          <a:stretch>
            <a:fillRect/>
          </a:stretch>
        </p:blipFill>
        <p:spPr>
          <a:xfrm>
            <a:off x="5889125" y="1728925"/>
            <a:ext cx="2416024" cy="2416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a:solidFill>
                  <a:srgbClr val="434343"/>
                </a:solidFill>
              </a:rPr>
              <a:t>Proposal:</a:t>
            </a:r>
            <a:r>
              <a:rPr lang="en" sz="3300"/>
              <a:t> Combine in-person meetings with connected online learning</a:t>
            </a:r>
          </a:p>
        </p:txBody>
      </p:sp>
      <p:sp>
        <p:nvSpPr>
          <p:cNvPr id="73" name="Shape 73"/>
          <p:cNvSpPr txBox="1"/>
          <p:nvPr/>
        </p:nvSpPr>
        <p:spPr>
          <a:xfrm>
            <a:off x="679899" y="1670850"/>
            <a:ext cx="7760400" cy="1539300"/>
          </a:xfrm>
          <a:prstGeom prst="rect">
            <a:avLst/>
          </a:prstGeom>
          <a:noFill/>
          <a:ln>
            <a:noFill/>
          </a:ln>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Times New Roman"/>
              <a:buChar char="●"/>
            </a:pPr>
            <a:r>
              <a:rPr lang="en" sz="3000">
                <a:solidFill>
                  <a:schemeClr val="dk1"/>
                </a:solidFill>
                <a:latin typeface="Times New Roman"/>
                <a:ea typeface="Times New Roman"/>
                <a:cs typeface="Times New Roman"/>
                <a:sym typeface="Times New Roman"/>
              </a:rPr>
              <a:t>identify shared interest and connect via digital “hub”</a:t>
            </a:r>
          </a:p>
          <a:p>
            <a:pPr marL="457200" lvl="0" indent="-419100" rtl="0">
              <a:lnSpc>
                <a:spcPct val="115000"/>
              </a:lnSpc>
              <a:spcBef>
                <a:spcPts val="0"/>
              </a:spcBef>
              <a:buClr>
                <a:schemeClr val="dk1"/>
              </a:buClr>
              <a:buSzPct val="100000"/>
              <a:buFont typeface="Times New Roman"/>
              <a:buChar char="●"/>
            </a:pPr>
            <a:r>
              <a:rPr lang="en" sz="3000">
                <a:solidFill>
                  <a:schemeClr val="dk1"/>
                </a:solidFill>
                <a:latin typeface="Times New Roman"/>
                <a:ea typeface="Times New Roman"/>
                <a:cs typeface="Times New Roman"/>
                <a:sym typeface="Times New Roman"/>
              </a:rPr>
              <a:t>gather for monthly in-person meetings to build community and introduce important concepts and skills</a:t>
            </a:r>
          </a:p>
          <a:p>
            <a:pPr marL="457200" lvl="0" indent="-419100" rtl="0">
              <a:lnSpc>
                <a:spcPct val="115000"/>
              </a:lnSpc>
              <a:spcBef>
                <a:spcPts val="0"/>
              </a:spcBef>
              <a:buClr>
                <a:schemeClr val="dk1"/>
              </a:buClr>
              <a:buSzPct val="100000"/>
              <a:buFont typeface="Times New Roman"/>
              <a:buChar char="●"/>
            </a:pPr>
            <a:r>
              <a:rPr lang="en" sz="3000">
                <a:solidFill>
                  <a:schemeClr val="dk1"/>
                </a:solidFill>
                <a:latin typeface="Times New Roman"/>
                <a:ea typeface="Times New Roman"/>
                <a:cs typeface="Times New Roman"/>
                <a:sym typeface="Times New Roman"/>
              </a:rPr>
              <a:t>participate in weekly activities at home and discuss them via the “hub”</a:t>
            </a:r>
          </a:p>
        </p:txBody>
      </p:sp>
      <p:sp>
        <p:nvSpPr>
          <p:cNvPr id="4" name="TextBox 3"/>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dirty="0" smtClean="0">
                <a:solidFill>
                  <a:srgbClr val="434343"/>
                </a:solidFill>
              </a:rPr>
              <a:t>Solution</a:t>
            </a:r>
            <a:r>
              <a:rPr lang="en" sz="3300" dirty="0">
                <a:solidFill>
                  <a:srgbClr val="434343"/>
                </a:solidFill>
              </a:rPr>
              <a:t>:</a:t>
            </a:r>
            <a:r>
              <a:rPr lang="en" sz="3300" dirty="0" smtClean="0"/>
              <a:t> </a:t>
            </a:r>
            <a:r>
              <a:rPr lang="en" sz="3300" dirty="0"/>
              <a:t>combine FF networks with small groups</a:t>
            </a:r>
          </a:p>
        </p:txBody>
      </p:sp>
      <p:sp>
        <p:nvSpPr>
          <p:cNvPr id="58" name="Shape 58"/>
          <p:cNvSpPr txBox="1"/>
          <p:nvPr/>
        </p:nvSpPr>
        <p:spPr>
          <a:xfrm>
            <a:off x="145892" y="5779771"/>
            <a:ext cx="7760400" cy="1539300"/>
          </a:xfrm>
          <a:prstGeom prst="rect">
            <a:avLst/>
          </a:prstGeom>
          <a:noFill/>
          <a:ln>
            <a:noFill/>
          </a:ln>
        </p:spPr>
        <p:txBody>
          <a:bodyPr lIns="91425" tIns="91425" rIns="91425" bIns="91425" anchor="t" anchorCtr="0">
            <a:noAutofit/>
          </a:bodyPr>
          <a:lstStyle/>
          <a:p>
            <a:pPr lvl="0" rtl="0">
              <a:spcBef>
                <a:spcPts val="0"/>
              </a:spcBef>
              <a:buNone/>
            </a:pPr>
            <a:r>
              <a:rPr lang="en" sz="2400" dirty="0"/>
              <a:t>To learn more about FF networks, check out John Roberto’s </a:t>
            </a:r>
            <a:r>
              <a:rPr lang="en" sz="2400" u="sng" dirty="0">
                <a:solidFill>
                  <a:schemeClr val="hlink"/>
                </a:solidFill>
                <a:hlinkClick r:id="rId3"/>
              </a:rPr>
              <a:t>Faith Formation 2020</a:t>
            </a:r>
            <a:r>
              <a:rPr lang="en" sz="2400" dirty="0"/>
              <a:t> project.</a:t>
            </a:r>
          </a:p>
        </p:txBody>
      </p:sp>
      <p:pic>
        <p:nvPicPr>
          <p:cNvPr id="59" name="Shape 59"/>
          <p:cNvPicPr preferRelativeResize="0"/>
          <p:nvPr/>
        </p:nvPicPr>
        <p:blipFill>
          <a:blip r:embed="rId4">
            <a:alphaModFix/>
          </a:blip>
          <a:stretch>
            <a:fillRect/>
          </a:stretch>
        </p:blipFill>
        <p:spPr>
          <a:xfrm>
            <a:off x="145892" y="1471075"/>
            <a:ext cx="3032293" cy="1948929"/>
          </a:xfrm>
          <a:prstGeom prst="rect">
            <a:avLst/>
          </a:prstGeom>
          <a:noFill/>
          <a:ln>
            <a:noFill/>
          </a:ln>
        </p:spPr>
      </p:pic>
      <p:sp>
        <p:nvSpPr>
          <p:cNvPr id="60" name="Shape 60"/>
          <p:cNvSpPr txBox="1"/>
          <p:nvPr/>
        </p:nvSpPr>
        <p:spPr>
          <a:xfrm>
            <a:off x="3521124" y="1022111"/>
            <a:ext cx="5402650" cy="4141898"/>
          </a:xfrm>
          <a:prstGeom prst="rect">
            <a:avLst/>
          </a:prstGeom>
          <a:noFill/>
          <a:ln>
            <a:noFill/>
          </a:ln>
        </p:spPr>
        <p:txBody>
          <a:bodyPr lIns="91425" tIns="91425" rIns="91425" bIns="91425" anchor="t" anchorCtr="0">
            <a:noAutofit/>
          </a:bodyPr>
          <a:lstStyle/>
          <a:p>
            <a:pPr marL="88900" lvl="0" rtl="0">
              <a:spcBef>
                <a:spcPts val="0"/>
              </a:spcBef>
              <a:buClr>
                <a:srgbClr val="000000"/>
              </a:buClr>
              <a:buSzPct val="100000"/>
            </a:pPr>
            <a:endParaRPr lang="en" sz="2000" dirty="0" smtClean="0"/>
          </a:p>
          <a:p>
            <a:pPr marL="457200" lvl="0" indent="-368300" rtl="0">
              <a:spcBef>
                <a:spcPts val="0"/>
              </a:spcBef>
              <a:buClr>
                <a:srgbClr val="000000"/>
              </a:buClr>
              <a:buSzPct val="100000"/>
              <a:buFont typeface="Arial"/>
              <a:buChar char="●"/>
            </a:pPr>
            <a:r>
              <a:rPr lang="en" sz="2000" dirty="0" smtClean="0"/>
              <a:t>Social Media has changed the way people obtain information</a:t>
            </a:r>
          </a:p>
          <a:p>
            <a:pPr marL="88900" lvl="0" rtl="0">
              <a:spcBef>
                <a:spcPts val="0"/>
              </a:spcBef>
              <a:buClr>
                <a:srgbClr val="000000"/>
              </a:buClr>
              <a:buSzPct val="100000"/>
            </a:pPr>
            <a:endParaRPr lang="en" sz="2000" dirty="0" smtClean="0"/>
          </a:p>
          <a:p>
            <a:pPr marL="457200" indent="-368300">
              <a:buClr>
                <a:srgbClr val="000000"/>
              </a:buClr>
              <a:buSzPct val="100000"/>
              <a:buFont typeface="Arial"/>
              <a:buChar char="●"/>
            </a:pPr>
            <a:r>
              <a:rPr lang="en" sz="2200" dirty="0"/>
              <a:t>“</a:t>
            </a:r>
            <a:r>
              <a:rPr lang="en" sz="2000" dirty="0"/>
              <a:t>Networked individuals” learn things and share online- </a:t>
            </a:r>
            <a:r>
              <a:rPr lang="en" sz="2000" dirty="0" smtClean="0"/>
              <a:t>encourage </a:t>
            </a:r>
            <a:r>
              <a:rPr lang="en" sz="2000" dirty="0"/>
              <a:t>individuals to create &amp; share content</a:t>
            </a:r>
          </a:p>
          <a:p>
            <a:pPr marL="88900" lvl="0" rtl="0">
              <a:spcBef>
                <a:spcPts val="0"/>
              </a:spcBef>
              <a:buClr>
                <a:srgbClr val="000000"/>
              </a:buClr>
              <a:buSzPct val="100000"/>
            </a:pPr>
            <a:endParaRPr lang="en" sz="2000" dirty="0" smtClean="0"/>
          </a:p>
          <a:p>
            <a:pPr marL="457200" lvl="0" indent="-368300" rtl="0">
              <a:spcBef>
                <a:spcPts val="0"/>
              </a:spcBef>
              <a:buClr>
                <a:srgbClr val="000000"/>
              </a:buClr>
              <a:buSzPct val="100000"/>
              <a:buFont typeface="Arial"/>
              <a:buChar char="●"/>
            </a:pPr>
            <a:r>
              <a:rPr lang="en-US" sz="2000" dirty="0" smtClean="0"/>
              <a:t>Personal </a:t>
            </a:r>
            <a:r>
              <a:rPr lang="en-US" sz="2000" dirty="0"/>
              <a:t>relationships have been </a:t>
            </a:r>
            <a:r>
              <a:rPr lang="en-US" sz="2000" dirty="0" smtClean="0"/>
              <a:t>expanded beyond </a:t>
            </a:r>
            <a:r>
              <a:rPr lang="en-US" sz="2000" dirty="0"/>
              <a:t>households and neighborhoods; </a:t>
            </a:r>
            <a:endParaRPr lang="en-US" sz="2000" dirty="0" smtClean="0"/>
          </a:p>
          <a:p>
            <a:pPr marL="88900" lvl="0" rtl="0">
              <a:spcBef>
                <a:spcPts val="0"/>
              </a:spcBef>
              <a:buClr>
                <a:srgbClr val="000000"/>
              </a:buClr>
              <a:buSzPct val="100000"/>
            </a:pPr>
            <a:endParaRPr lang="en-US" sz="2000" dirty="0"/>
          </a:p>
          <a:p>
            <a:pPr marL="457200" lvl="0" indent="-368300" rtl="0">
              <a:spcBef>
                <a:spcPts val="0"/>
              </a:spcBef>
              <a:buClr>
                <a:srgbClr val="000000"/>
              </a:buClr>
              <a:buSzPct val="100000"/>
              <a:buFont typeface="Arial"/>
              <a:buChar char="●"/>
            </a:pPr>
            <a:r>
              <a:rPr lang="en" sz="2000" dirty="0" smtClean="0"/>
              <a:t>Mobile </a:t>
            </a:r>
            <a:r>
              <a:rPr lang="en" sz="2000" dirty="0"/>
              <a:t>connectivity keeps </a:t>
            </a:r>
            <a:r>
              <a:rPr lang="en" sz="2000" dirty="0" smtClean="0"/>
              <a:t>people connected anywhere</a:t>
            </a:r>
            <a:endParaRPr lang="en" sz="2000" dirty="0"/>
          </a:p>
        </p:txBody>
      </p:sp>
      <p:pic>
        <p:nvPicPr>
          <p:cNvPr id="6" name="Picture 5"/>
          <p:cNvPicPr>
            <a:picLocks noChangeAspect="1"/>
          </p:cNvPicPr>
          <p:nvPr/>
        </p:nvPicPr>
        <p:blipFill>
          <a:blip r:embed="rId5"/>
          <a:stretch>
            <a:fillRect/>
          </a:stretch>
        </p:blipFill>
        <p:spPr>
          <a:xfrm>
            <a:off x="1662038" y="2806585"/>
            <a:ext cx="1692324" cy="2487861"/>
          </a:xfrm>
          <a:prstGeom prst="rect">
            <a:avLst/>
          </a:prstGeom>
        </p:spPr>
      </p:pic>
      <p:sp>
        <p:nvSpPr>
          <p:cNvPr id="7" name="TextBox 6"/>
          <p:cNvSpPr txBox="1"/>
          <p:nvPr/>
        </p:nvSpPr>
        <p:spPr>
          <a:xfrm>
            <a:off x="6332561" y="639553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300" dirty="0">
                <a:solidFill>
                  <a:srgbClr val="434343"/>
                </a:solidFill>
              </a:rPr>
              <a:t>Complication:</a:t>
            </a:r>
            <a:r>
              <a:rPr lang="en" sz="3300" dirty="0"/>
              <a:t> How do you actually plant a church </a:t>
            </a:r>
            <a:r>
              <a:rPr lang="en" sz="3300" dirty="0" smtClean="0"/>
              <a:t>FF </a:t>
            </a:r>
            <a:r>
              <a:rPr lang="en" sz="3300" dirty="0"/>
              <a:t>network?</a:t>
            </a:r>
          </a:p>
        </p:txBody>
      </p:sp>
      <p:sp>
        <p:nvSpPr>
          <p:cNvPr id="66" name="Shape 66"/>
          <p:cNvSpPr txBox="1"/>
          <p:nvPr/>
        </p:nvSpPr>
        <p:spPr>
          <a:xfrm>
            <a:off x="679899" y="5633250"/>
            <a:ext cx="7760400" cy="1539300"/>
          </a:xfrm>
          <a:prstGeom prst="rect">
            <a:avLst/>
          </a:prstGeom>
          <a:noFill/>
          <a:ln>
            <a:noFill/>
          </a:ln>
        </p:spPr>
        <p:txBody>
          <a:bodyPr lIns="91425" tIns="91425" rIns="91425" bIns="91425" anchor="t" anchorCtr="0">
            <a:noAutofit/>
          </a:bodyPr>
          <a:lstStyle/>
          <a:p>
            <a:pPr lvl="0" rtl="0">
              <a:spcBef>
                <a:spcPts val="0"/>
              </a:spcBef>
              <a:buNone/>
            </a:pPr>
            <a:r>
              <a:rPr lang="en" sz="2400" dirty="0"/>
              <a:t>Day Smith Pritchartt to CMT: “How would that actually work?” </a:t>
            </a:r>
            <a:r>
              <a:rPr lang="en" sz="2400" dirty="0" smtClean="0"/>
              <a:t>CMT </a:t>
            </a:r>
            <a:r>
              <a:rPr lang="en" sz="2400" dirty="0"/>
              <a:t>decided to find out.</a:t>
            </a:r>
          </a:p>
        </p:txBody>
      </p:sp>
      <p:pic>
        <p:nvPicPr>
          <p:cNvPr id="67" name="Shape 67"/>
          <p:cNvPicPr preferRelativeResize="0"/>
          <p:nvPr/>
        </p:nvPicPr>
        <p:blipFill>
          <a:blip r:embed="rId3">
            <a:alphaModFix/>
          </a:blip>
          <a:stretch>
            <a:fillRect/>
          </a:stretch>
        </p:blipFill>
        <p:spPr>
          <a:xfrm>
            <a:off x="1639331" y="1578262"/>
            <a:ext cx="5841542" cy="3894361"/>
          </a:xfrm>
          <a:prstGeom prst="rect">
            <a:avLst/>
          </a:prstGeom>
          <a:noFill/>
          <a:ln>
            <a:noFill/>
          </a:ln>
        </p:spPr>
      </p:pic>
      <p:sp>
        <p:nvSpPr>
          <p:cNvPr id="5" name="TextBox 4"/>
          <p:cNvSpPr txBox="1"/>
          <p:nvPr/>
        </p:nvSpPr>
        <p:spPr>
          <a:xfrm>
            <a:off x="6277970" y="6526942"/>
            <a:ext cx="2210937" cy="307777"/>
          </a:xfrm>
          <a:prstGeom prst="rect">
            <a:avLst/>
          </a:prstGeom>
          <a:noFill/>
        </p:spPr>
        <p:txBody>
          <a:bodyPr wrap="square" rtlCol="0">
            <a:spAutoFit/>
          </a:bodyPr>
          <a:lstStyle/>
          <a:p>
            <a:r>
              <a:rPr lang="en-US" dirty="0" smtClean="0"/>
              <a:t>www.vts.edu/cmt</a:t>
            </a:r>
            <a:endParaRPr lang="en-US"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19" y="464025"/>
            <a:ext cx="4669101" cy="523220"/>
          </a:xfrm>
          <a:prstGeom prst="rect">
            <a:avLst/>
          </a:prstGeom>
        </p:spPr>
        <p:txBody>
          <a:bodyPr wrap="square">
            <a:spAutoFit/>
          </a:bodyPr>
          <a:lstStyle/>
          <a:p>
            <a:r>
              <a:rPr lang="en-US" dirty="0">
                <a:hlinkClick r:id="rId2"/>
              </a:rPr>
              <a:t>https://</a:t>
            </a:r>
            <a:r>
              <a:rPr lang="en-US" dirty="0" smtClean="0">
                <a:hlinkClick r:id="rId2"/>
              </a:rPr>
              <a:t>www.youtube.com/watch?v=QZpzF5O0F8s</a:t>
            </a:r>
            <a:endParaRPr lang="en-US" dirty="0" smtClean="0"/>
          </a:p>
          <a:p>
            <a:r>
              <a:rPr lang="en-US" dirty="0" smtClean="0"/>
              <a:t>Randall Curtis’ summary of hybrid faith formation</a:t>
            </a:r>
            <a:endParaRPr lang="en-US" dirty="0"/>
          </a:p>
        </p:txBody>
      </p:sp>
      <p:pic>
        <p:nvPicPr>
          <p:cNvPr id="3" name="Picture 2">
            <a:hlinkClick r:id="rId2"/>
          </p:cNvPr>
          <p:cNvPicPr>
            <a:picLocks noChangeAspect="1"/>
          </p:cNvPicPr>
          <p:nvPr/>
        </p:nvPicPr>
        <p:blipFill>
          <a:blip r:embed="rId3"/>
          <a:stretch>
            <a:fillRect/>
          </a:stretch>
        </p:blipFill>
        <p:spPr>
          <a:xfrm>
            <a:off x="1419366" y="1248674"/>
            <a:ext cx="7229333" cy="4999726"/>
          </a:xfrm>
          <a:prstGeom prst="rect">
            <a:avLst/>
          </a:prstGeom>
        </p:spPr>
      </p:pic>
    </p:spTree>
    <p:extLst>
      <p:ext uri="{BB962C8B-B14F-4D97-AF65-F5344CB8AC3E}">
        <p14:creationId xmlns:p14="http://schemas.microsoft.com/office/powerpoint/2010/main" val="339953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7" y="655094"/>
            <a:ext cx="7383439" cy="5693866"/>
          </a:xfrm>
          <a:prstGeom prst="rect">
            <a:avLst/>
          </a:prstGeom>
        </p:spPr>
        <p:txBody>
          <a:bodyPr wrap="square">
            <a:spAutoFit/>
          </a:bodyPr>
          <a:lstStyle/>
          <a:p>
            <a:r>
              <a:rPr lang="en-US" sz="2800" dirty="0" smtClean="0">
                <a:latin typeface="arial" panose="020B0604020202020204" pitchFamily="34" charset="0"/>
              </a:rPr>
              <a:t>* Part </a:t>
            </a:r>
            <a:r>
              <a:rPr lang="en-US" sz="2800" dirty="0">
                <a:latin typeface="arial" panose="020B0604020202020204" pitchFamily="34" charset="0"/>
              </a:rPr>
              <a:t>of </a:t>
            </a:r>
            <a:r>
              <a:rPr lang="en-US" sz="2800" dirty="0" smtClean="0">
                <a:latin typeface="arial" panose="020B0604020202020204" pitchFamily="34" charset="0"/>
              </a:rPr>
              <a:t>the inspiration for CMT in this area was </a:t>
            </a:r>
            <a:r>
              <a:rPr lang="en-US" sz="2800" dirty="0">
                <a:latin typeface="arial" panose="020B0604020202020204" pitchFamily="34" charset="0"/>
              </a:rPr>
              <a:t>the work of faith formation visionary John Roberto. </a:t>
            </a:r>
            <a:endParaRPr lang="en-US" sz="2800" dirty="0" smtClean="0">
              <a:latin typeface="arial" panose="020B0604020202020204" pitchFamily="34" charset="0"/>
            </a:endParaRPr>
          </a:p>
          <a:p>
            <a:r>
              <a:rPr lang="en-US" sz="2800" dirty="0" smtClean="0">
                <a:latin typeface="arial" panose="020B0604020202020204" pitchFamily="34" charset="0"/>
              </a:rPr>
              <a:t>* John’s </a:t>
            </a:r>
            <a:r>
              <a:rPr lang="en-US" sz="2800" dirty="0">
                <a:latin typeface="arial" panose="020B0604020202020204" pitchFamily="34" charset="0"/>
              </a:rPr>
              <a:t>mantra for twenty-first-century ministry is “Don’t start a program, build a network.” </a:t>
            </a:r>
            <a:endParaRPr lang="en-US" sz="2800" dirty="0" smtClean="0">
              <a:latin typeface="arial" panose="020B0604020202020204" pitchFamily="34" charset="0"/>
            </a:endParaRPr>
          </a:p>
          <a:p>
            <a:r>
              <a:rPr lang="en-US" sz="2800" dirty="0" smtClean="0">
                <a:latin typeface="arial" panose="020B0604020202020204" pitchFamily="34" charset="0"/>
              </a:rPr>
              <a:t>* So </a:t>
            </a:r>
            <a:r>
              <a:rPr lang="en-US" sz="2800" dirty="0">
                <a:latin typeface="arial" panose="020B0604020202020204" pitchFamily="34" charset="0"/>
              </a:rPr>
              <a:t>rather than saying “please come to this year’s Wednesday night class about ______,” leaders of hybrid faith formation networks respond to the organic connections, spiritual needs, and learning goals already in place among members of the </a:t>
            </a:r>
            <a:r>
              <a:rPr lang="en-US" sz="2800" dirty="0" smtClean="0">
                <a:latin typeface="arial" panose="020B0604020202020204" pitchFamily="34" charset="0"/>
              </a:rPr>
              <a:t>congregation, and </a:t>
            </a:r>
            <a:r>
              <a:rPr lang="en-US" sz="2800" dirty="0">
                <a:latin typeface="arial" panose="020B0604020202020204" pitchFamily="34" charset="0"/>
              </a:rPr>
              <a:t>possibly </a:t>
            </a:r>
            <a:r>
              <a:rPr lang="en-US" sz="2800" dirty="0" smtClean="0">
                <a:latin typeface="arial" panose="020B0604020202020204" pitchFamily="34" charset="0"/>
              </a:rPr>
              <a:t>others.  (hockey moms)</a:t>
            </a:r>
            <a:endParaRPr lang="en-US" sz="2800" dirty="0"/>
          </a:p>
        </p:txBody>
      </p:sp>
    </p:spTree>
    <p:extLst>
      <p:ext uri="{BB962C8B-B14F-4D97-AF65-F5344CB8AC3E}">
        <p14:creationId xmlns:p14="http://schemas.microsoft.com/office/powerpoint/2010/main" val="1606086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1863</Words>
  <Application>Microsoft Office PowerPoint</Application>
  <PresentationFormat>On-screen Show (4:3)</PresentationFormat>
  <Paragraphs>271</Paragraphs>
  <Slides>45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vt:lpstr>
      <vt:lpstr>Calibri</vt:lpstr>
      <vt:lpstr>Calibri Light</vt:lpstr>
      <vt:lpstr>Helvetica</vt:lpstr>
      <vt:lpstr>Times New Roman</vt:lpstr>
      <vt:lpstr>Office Theme</vt:lpstr>
      <vt:lpstr>In-Person + Online =</vt:lpstr>
      <vt:lpstr>PowerPoint Presentation</vt:lpstr>
      <vt:lpstr>Background</vt:lpstr>
      <vt:lpstr>Problem: “What do you we do with the people who won’t come every week?”</vt:lpstr>
      <vt:lpstr>Proposal: Combine in-person meetings with connected online learning</vt:lpstr>
      <vt:lpstr>Solution: combine FF networks with small groups</vt:lpstr>
      <vt:lpstr>Complication: How do you actually plant a church FF network?</vt:lpstr>
      <vt:lpstr>PowerPoint Presentation</vt:lpstr>
      <vt:lpstr>PowerPoint Presentation</vt:lpstr>
      <vt:lpstr>Pilot</vt:lpstr>
      <vt:lpstr>Learning community: Parishes/dioceses connected with the CMT</vt:lpstr>
      <vt:lpstr>Curriculum: Leader network focused on pedagogical, digital, logistical concerns</vt:lpstr>
      <vt:lpstr>Faith Formation 1.0-4.0</vt:lpstr>
      <vt:lpstr>We are in the midst of a cultural shift</vt:lpstr>
      <vt:lpstr>PowerPoint Presentation</vt:lpstr>
      <vt:lpstr>Participants: We had a wide variety of parishes/dioceses, topics in 2013*</vt:lpstr>
      <vt:lpstr>Participants: We had a wide variety of parishes/dioceses, topics in 2013</vt:lpstr>
      <vt:lpstr>Participants: 2014 cohort larger, more denominationally diverse, more active</vt:lpstr>
      <vt:lpstr>Shutting Down Sunday School- Day Smith Pritchartt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Your role: Curate the content and the learning experience </vt:lpstr>
      <vt:lpstr>Content ideas: Choose content that gets people talking, thinking, doing</vt:lpstr>
      <vt:lpstr>Research and best practices: Work to build buy-in, enthusiasm</vt:lpstr>
      <vt:lpstr>Sharing online resources</vt:lpstr>
      <vt:lpstr>Get social: Networking with members lets leaders share resources</vt:lpstr>
      <vt:lpstr>Tech demo: Three good options to build your hub are groups, blogs, listservs</vt:lpstr>
      <vt:lpstr>Gather them in: Consider an online resource center for your congregation</vt:lpstr>
      <vt:lpstr>http://holytrinityfamilies. weebly.com/for-parents.html</vt:lpstr>
      <vt:lpstr>PowerPoint Presentation</vt:lpstr>
      <vt:lpstr>PowerPoint Presentation</vt:lpstr>
      <vt:lpstr>PowerPoint Presentation</vt:lpstr>
      <vt:lpstr>Community</vt:lpstr>
      <vt:lpstr>Our Learners Are Not Students!</vt:lpstr>
      <vt:lpstr>Life Will Happen; Grace Should Abound</vt:lpstr>
      <vt:lpstr>PowerPoint Presentation</vt:lpstr>
      <vt:lpstr>Follow the Center for the Ministry of Teaching for HFF news &amp; invites.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 In-Person:</dc:title>
  <dc:creator>Sue Van Oss</dc:creator>
  <cp:lastModifiedBy>Sue Van Oss</cp:lastModifiedBy>
  <cp:revision>40</cp:revision>
  <dcterms:modified xsi:type="dcterms:W3CDTF">2015-04-24T02:19:59Z</dcterms:modified>
</cp:coreProperties>
</file>